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0.svg" ContentType="image/svg+xml"/>
  <Override PartName="/ppt/media/image101.svg" ContentType="image/svg+xml"/>
  <Override PartName="/ppt/media/image105.svg" ContentType="image/svg+xml"/>
  <Override PartName="/ppt/media/image107.svg" ContentType="image/svg+xml"/>
  <Override PartName="/ppt/media/image13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2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36.svg" ContentType="image/svg+xml"/>
  <Override PartName="/ppt/media/image37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5.svg" ContentType="image/svg+xml"/>
  <Override PartName="/ppt/media/image49.svg" ContentType="image/svg+xml"/>
  <Override PartName="/ppt/media/image51.svg" ContentType="image/svg+xml"/>
  <Override PartName="/ppt/media/image56.svg" ContentType="image/svg+xml"/>
  <Override PartName="/ppt/media/image76.svg" ContentType="image/svg+xml"/>
  <Override PartName="/ppt/media/image77.svg" ContentType="image/svg+xml"/>
  <Override PartName="/ppt/media/image79.svg" ContentType="image/svg+xml"/>
  <Override PartName="/ppt/media/image81.svg" ContentType="image/svg+xml"/>
  <Override PartName="/ppt/media/image8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359" r:id="rId3"/>
    <p:sldId id="11862" r:id="rId4"/>
    <p:sldId id="11863" r:id="rId5"/>
    <p:sldId id="11897" r:id="rId6"/>
    <p:sldId id="11876" r:id="rId7"/>
    <p:sldId id="11899" r:id="rId9"/>
    <p:sldId id="11956" r:id="rId10"/>
    <p:sldId id="11958" r:id="rId11"/>
    <p:sldId id="11909" r:id="rId12"/>
    <p:sldId id="11910" r:id="rId13"/>
    <p:sldId id="11901" r:id="rId14"/>
    <p:sldId id="11961" r:id="rId15"/>
    <p:sldId id="11948" r:id="rId16"/>
    <p:sldId id="259" r:id="rId17"/>
    <p:sldId id="260" r:id="rId18"/>
    <p:sldId id="261" r:id="rId19"/>
    <p:sldId id="11952" r:id="rId20"/>
    <p:sldId id="11922" r:id="rId21"/>
    <p:sldId id="11953" r:id="rId22"/>
    <p:sldId id="11954" r:id="rId23"/>
    <p:sldId id="11955" r:id="rId24"/>
    <p:sldId id="11996" r:id="rId25"/>
    <p:sldId id="12002" r:id="rId26"/>
    <p:sldId id="12003" r:id="rId27"/>
    <p:sldId id="12004" r:id="rId28"/>
    <p:sldId id="12005" r:id="rId29"/>
    <p:sldId id="12006" r:id="rId30"/>
    <p:sldId id="12007" r:id="rId31"/>
    <p:sldId id="12008" r:id="rId32"/>
    <p:sldId id="11991" r:id="rId33"/>
    <p:sldId id="11992" r:id="rId34"/>
    <p:sldId id="11993" r:id="rId35"/>
    <p:sldId id="11994" r:id="rId36"/>
    <p:sldId id="11995" r:id="rId37"/>
  </p:sldIdLst>
  <p:sldSz cx="12192000" cy="6858000"/>
  <p:notesSz cx="6858000" cy="9144000"/>
  <p:embeddedFontLst>
    <p:embeddedFont>
      <p:font typeface="微软雅黑 Light" panose="020B0502040204020203" charset="-122"/>
      <p:regular r:id="rId41"/>
    </p:embeddedFont>
    <p:embeddedFont>
      <p:font typeface="微软雅黑" panose="020B0503020204020204" charset="-122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等线" panose="02010600030101010101" charset="-122"/>
      <p:regular r:id="rId47"/>
    </p:embeddedFont>
    <p:embeddedFont>
      <p:font typeface="等线 Light" panose="02010600030101010101" charset="-122"/>
      <p:regular r:id="rId48"/>
    </p:embeddedFont>
    <p:embeddedFont>
      <p:font typeface="汉仪雅酷黑 75W" panose="020B0804020202020204" charset="-122"/>
      <p:bold r:id="rId49"/>
    </p:embeddedFont>
  </p:embeddedFontLst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41B8"/>
    <a:srgbClr val="FFFFFF"/>
    <a:srgbClr val="660874"/>
    <a:srgbClr val="E495F8"/>
    <a:srgbClr val="FF7979"/>
    <a:srgbClr val="EBEDEE"/>
    <a:srgbClr val="EAECED"/>
    <a:srgbClr val="B33F94"/>
    <a:srgbClr val="8E4BA7"/>
    <a:srgbClr val="955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310C597-3008-4D2C-BDDF-B727DF0ED57D}" styleName="表样式 1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rgbClr val="000000"/>
              </a:solidFill>
            </a:ln>
          </a:top>
          <a:bottom>
            <a:ln w="12700" cmpd="sng">
              <a:solidFill>
                <a:srgbClr val="000000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/>
          </a:solidFill>
        </a:fill>
      </a:tcStyle>
    </a:firstRow>
  </a:tblStyle>
  <a:tblStyle styleId="{F1DA85E2-77B7-46C9-8E2D-6EA8378D1E18}" styleName="三线式标题行镶边行表格样式_1">
    <a:wholeTbl>
      <a:tcTxStyle>
        <a:fontRef idx="none">
          <a:srgbClr val="08090C"/>
        </a:fontRef>
      </a:tcTxStyle>
      <a:tcStyle>
        <a:tcBdr/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5A0074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lastCol>
    <a:firstCol>
      <a:tcTxStyle b="on">
        <a:fontRef idx="none">
          <a:srgbClr val="5A0074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firstCol>
    <a:lastRow>
      <a:tcTxStyle b="on">
        <a:fontRef idx="none">
          <a:srgbClr val="FFFFFF"/>
        </a:fontRef>
      </a:tcTxStyle>
      <a:tcStyle>
        <a:tcBdr/>
        <a:fill>
          <a:solidFill>
            <a:srgbClr val="5A0074"/>
          </a:solidFill>
        </a:fill>
      </a:tcStyle>
    </a:lastRow>
    <a:firstRow>
      <a:tcTxStyle b="on">
        <a:fontRef idx="none">
          <a:srgbClr val="FFFFFF"/>
        </a:fontRef>
      </a:tcTxStyle>
      <a:tcStyle>
        <a:tcBdr/>
        <a:fill>
          <a:solidFill>
            <a:srgbClr val="5A0074"/>
          </a:solidFill>
        </a:fill>
      </a:tcStyle>
    </a:firstRow>
  </a:tblStyle>
  <a:tblStyle styleId="{6C2A324F-889C-4480-B389-3885F65A6E6C}" styleName="三线式标题行镶边行表格样式_1">
    <a:wholeTbl>
      <a:tcTxStyle>
        <a:fontRef idx="none">
          <a:srgbClr val="08090C"/>
        </a:fontRef>
      </a:tcTxStyle>
      <a:tcStyle>
        <a:tcBdr/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5A0074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lastCol>
    <a:firstCol>
      <a:tcTxStyle b="on">
        <a:fontRef idx="none">
          <a:srgbClr val="5A0074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firstCol>
    <a:lastRow>
      <a:tcTxStyle b="on">
        <a:fontRef idx="none">
          <a:srgbClr val="FFFFFF"/>
        </a:fontRef>
      </a:tcTxStyle>
      <a:tcStyle>
        <a:tcBdr/>
        <a:fill>
          <a:solidFill>
            <a:srgbClr val="5A0074"/>
          </a:solidFill>
        </a:fill>
      </a:tcStyle>
    </a:lastRow>
    <a:firstRow>
      <a:tcTxStyle b="on">
        <a:fontRef idx="none">
          <a:srgbClr val="FFFFFF"/>
        </a:fontRef>
      </a:tcTxStyle>
      <a:tcStyle>
        <a:tcBdr/>
        <a:fill>
          <a:solidFill>
            <a:srgbClr val="5A0074"/>
          </a:solidFill>
        </a:fill>
      </a:tcStyle>
    </a:firstRow>
  </a:tblStyle>
  <a:tblStyle styleId="{8221E9EB-4C75-4395-AD3F-213D4E60124B}" styleName="三线式标题行镶边行表格样式_1">
    <a:wholeTbl>
      <a:tcTxStyle>
        <a:fontRef idx="none">
          <a:srgbClr val="08090C"/>
        </a:fontRef>
      </a:tcTxStyle>
      <a:tcStyle>
        <a:tcBdr/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5A0074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lastCol>
    <a:firstCol>
      <a:tcTxStyle b="on">
        <a:fontRef idx="none">
          <a:srgbClr val="5A0074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firstCol>
    <a:lastRow>
      <a:tcTxStyle b="on">
        <a:fontRef idx="none">
          <a:srgbClr val="FFFFFF"/>
        </a:fontRef>
      </a:tcTxStyle>
      <a:tcStyle>
        <a:tcBdr/>
        <a:fill>
          <a:solidFill>
            <a:srgbClr val="5A0074"/>
          </a:solidFill>
        </a:fill>
      </a:tcStyle>
    </a:lastRow>
    <a:firstRow>
      <a:tcTxStyle b="on">
        <a:fontRef idx="none">
          <a:srgbClr val="FFFFFF"/>
        </a:fontRef>
      </a:tcTxStyle>
      <a:tcStyle>
        <a:tcBdr/>
        <a:fill>
          <a:solidFill>
            <a:srgbClr val="5A0074"/>
          </a:solidFill>
        </a:fill>
      </a:tcStyle>
    </a:firstRow>
  </a:tblStyle>
  <a:tblStyle styleId="{331B6D94-E318-412C-8A06-371773E38C53}" styleName="表样式 1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rgbClr val="000000"/>
              </a:solidFill>
            </a:ln>
          </a:top>
          <a:bottom>
            <a:ln w="12700" cmpd="sng">
              <a:solidFill>
                <a:srgbClr val="000000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/>
          </a:solidFill>
        </a:fill>
      </a:tcStyle>
    </a:firstRow>
  </a:tblStyle>
  <a:tblStyle styleId="{DDF47DE5-71DC-46C3-81B1-06CA1CFEFA6B}" styleName="表样式 1">
    <a:wholeTbl>
      <a:tcTxStyle>
        <a:fontRef idx="none">
          <a:srgbClr val="000000"/>
        </a:fontRef>
      </a:tcTxStyle>
      <a:tcStyle>
        <a:tcBdr>
          <a:left>
            <a:ln w="12700" cmpd="sng">
              <a:solidFill>
                <a:srgbClr val="5A0074"/>
              </a:solidFill>
            </a:ln>
          </a:left>
          <a:right>
            <a:ln w="12700" cmpd="sng">
              <a:solidFill>
                <a:srgbClr val="5A0074"/>
              </a:solidFill>
            </a:ln>
          </a:right>
          <a:top>
            <a:ln w="12700" cmpd="sng">
              <a:solidFill>
                <a:srgbClr val="5A0074"/>
              </a:solidFill>
            </a:ln>
          </a:top>
          <a:bottom>
            <a:ln w="12700" cmpd="sng">
              <a:solidFill>
                <a:srgbClr val="5A007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5A0074">
              <a:lumMod val="10000"/>
              <a:lumOff val="90000"/>
            </a:srgbClr>
          </a:solidFill>
        </a:fill>
      </a:tcStyle>
    </a:band2H>
    <a:band1V>
      <a:tcStyle>
        <a:tcBdr/>
        <a:fill>
          <a:solidFill>
            <a:srgbClr val="5A0074">
              <a:lumMod val="10000"/>
              <a:lumOff val="90000"/>
            </a:srgbClr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 w="12700" cmpd="sng">
              <a:solidFill>
                <a:srgbClr val="5A0074"/>
              </a:solidFill>
            </a:ln>
          </a:right>
          <a:top>
            <a:ln w="12700" cmpd="sng">
              <a:solidFill>
                <a:srgbClr val="5A0074"/>
              </a:solidFill>
            </a:ln>
          </a:top>
          <a:bottom>
            <a:ln w="12700" cmpd="sng">
              <a:solidFill>
                <a:srgbClr val="5A007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>
              <a:lumMod val="20000"/>
              <a:lumOff val="80000"/>
            </a:srgb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12700" cmpd="sng">
              <a:solidFill>
                <a:srgbClr val="5A0074"/>
              </a:solidFill>
            </a:ln>
          </a:left>
          <a:right>
            <a:ln>
              <a:noFill/>
            </a:ln>
          </a:right>
          <a:top>
            <a:ln w="12700" cmpd="sng">
              <a:solidFill>
                <a:srgbClr val="5A0074"/>
              </a:solidFill>
            </a:ln>
          </a:top>
          <a:bottom>
            <a:ln w="12700" cmpd="sng">
              <a:solidFill>
                <a:srgbClr val="5A007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>
              <a:lumMod val="20000"/>
              <a:lumOff val="80000"/>
            </a:srgbClr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 w="12700" cmpd="sng">
              <a:solidFill>
                <a:srgbClr val="5A0074"/>
              </a:solidFill>
            </a:ln>
          </a:left>
          <a:right>
            <a:ln w="12700" cmpd="sng">
              <a:solidFill>
                <a:srgbClr val="5A0074"/>
              </a:solidFill>
            </a:ln>
          </a:right>
          <a:top>
            <a:ln w="12700" cmpd="sng">
              <a:solidFill>
                <a:srgbClr val="5A0074"/>
              </a:solidFill>
            </a:ln>
          </a:top>
          <a:bottom>
            <a:ln w="12700" cmpd="sng">
              <a:solidFill>
                <a:srgbClr val="5A007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12700" cmpd="sng">
              <a:solidFill>
                <a:srgbClr val="5A0074"/>
              </a:solidFill>
            </a:ln>
          </a:left>
          <a:right>
            <a:ln w="12700" cmpd="sng">
              <a:solidFill>
                <a:srgbClr val="5A0074"/>
              </a:solidFill>
            </a:ln>
          </a:right>
          <a:top>
            <a:ln w="12700" cmpd="sng">
              <a:solidFill>
                <a:srgbClr val="5A0074"/>
              </a:solidFill>
            </a:ln>
          </a:top>
          <a:bottom>
            <a:ln w="12700" cmpd="sng">
              <a:solidFill>
                <a:srgbClr val="5A007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/>
          </a:solidFill>
        </a:fill>
      </a:tcStyle>
    </a:firstRow>
  </a:tblStyle>
  <a:tblStyle styleId="{B220B0D2-82DD-401C-8E69-2E5685191D3F}" styleName="三线式标题行镶边行表格样式_1">
    <a:wholeTbl>
      <a:tcTxStyle>
        <a:fontRef idx="none">
          <a:srgbClr val="08090C"/>
        </a:fontRef>
      </a:tcTxStyle>
      <a:tcStyle>
        <a:tcBdr/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6E0BA1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lastCol>
    <a:firstCol>
      <a:tcTxStyle b="on">
        <a:fontRef idx="none">
          <a:srgbClr val="6E0BA1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firstCol>
    <a:lastRow>
      <a:tcTxStyle b="on">
        <a:fontRef idx="none">
          <a:srgbClr val="FFFFFF"/>
        </a:fontRef>
      </a:tcTxStyle>
      <a:tcStyle>
        <a:tcBdr/>
        <a:fill>
          <a:solidFill>
            <a:srgbClr val="6E0BA1"/>
          </a:solidFill>
        </a:fill>
      </a:tcStyle>
    </a:lastRow>
    <a:firstRow>
      <a:tcTxStyle b="on">
        <a:fontRef idx="none">
          <a:srgbClr val="FFFFFF"/>
        </a:fontRef>
      </a:tcTxStyle>
      <a:tcStyle>
        <a:tcBdr/>
        <a:fill>
          <a:solidFill>
            <a:srgbClr val="6E0BA1"/>
          </a:solidFill>
        </a:fill>
      </a:tcStyle>
    </a:firstRow>
  </a:tblStyle>
  <a:tblStyle styleId="{D5E2761A-88E2-4394-B898-1354FACCE718}" styleName="补充样式2 2">
    <a:wholeTbl>
      <a:tcTxStyle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9050" cmpd="sng">
              <a:solidFill>
                <a:srgbClr val="6E0BA1"/>
              </a:solidFill>
            </a:ln>
          </a:top>
          <a:bottom>
            <a:ln w="19050" cmpd="sng">
              <a:solidFill>
                <a:srgbClr val="6E0BA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bg1">
              <a:lumMod val="95001"/>
            </a:schemeClr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6E0BA1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lastCol>
    <a:firstCol>
      <a:tcTxStyle b="on">
        <a:fontRef idx="none">
          <a:srgbClr val="6E0BA1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firstCol>
    <a:lastRow>
      <a:tcTxStyle b="on">
        <a:fontRef idx="none">
          <a:srgbClr val="6E0BA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9050" cmpd="sng">
              <a:solidFill>
                <a:srgbClr val="6E0BA1"/>
              </a:solidFill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none">
          <a:srgbClr val="6E0BA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9050" cmpd="sng">
              <a:solidFill>
                <a:srgbClr val="6E0BA1"/>
              </a:solidFill>
            </a:ln>
          </a:top>
          <a:bottom>
            <a:ln w="9525" cmpd="sng">
              <a:solidFill>
                <a:srgbClr val="6E0BA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Row>
  </a:tblStyle>
  <a:tblStyle styleId="{77C14746-D959-449C-B9FF-42E692C0E1C4}" styleName="表样式 1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rgbClr val="000000"/>
              </a:solidFill>
            </a:ln>
          </a:top>
          <a:bottom>
            <a:ln w="12700" cmpd="sng">
              <a:solidFill>
                <a:srgbClr val="000000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6E0BA1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6E0BA1"/>
          </a:solidFill>
        </a:fill>
      </a:tcStyle>
    </a:firstRow>
  </a:tblStyle>
  <a:tblStyle styleId="{A59BAC4D-B191-49C8-B41C-7D7CFBB4EFAF}" styleName="表样式 1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rgbClr val="000000"/>
              </a:solidFill>
            </a:ln>
          </a:top>
          <a:bottom>
            <a:ln w="12700" cmpd="sng">
              <a:solidFill>
                <a:srgbClr val="000000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6E0BA1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6E0BA1"/>
          </a:solidFill>
        </a:fill>
      </a:tcStyle>
    </a:firstRow>
  </a:tblStyle>
  <a:tblStyle styleId="{7F87ED1C-267D-4E2D-8404-4A354B056F1B}" styleName="表样式 1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rgbClr val="000000"/>
              </a:solidFill>
            </a:ln>
          </a:top>
          <a:bottom>
            <a:ln w="12700" cmpd="sng">
              <a:solidFill>
                <a:srgbClr val="000000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6E0BA1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prstClr val="black"/>
              </a:solidFill>
            </a:ln>
          </a:top>
          <a:bottom>
            <a:ln w="12700" cmpd="sng">
              <a:solidFill>
                <a:prstClr val="black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6E0BA1"/>
          </a:solidFill>
        </a:fill>
      </a:tcStyle>
    </a:firstRow>
  </a:tblStyle>
  <a:tblStyle styleId="{DB169A62-794E-4B80-A9C2-6F53D0B41FF8}" styleName="三线式标题行镶边行表格样式_1">
    <a:wholeTbl>
      <a:tcTxStyle>
        <a:fontRef idx="none">
          <a:srgbClr val="08090C"/>
        </a:fontRef>
      </a:tcTxStyle>
      <a:tcStyle>
        <a:tcBdr/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6E0BA1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lastCol>
    <a:firstCol>
      <a:tcTxStyle b="on">
        <a:fontRef idx="none">
          <a:srgbClr val="6E0BA1"/>
        </a:fontRef>
      </a:tcTxStyle>
      <a:tcStyle>
        <a:tcBdr/>
        <a:fill>
          <a:solidFill>
            <a:schemeClr val="bg1">
              <a:lumMod val="90002"/>
            </a:schemeClr>
          </a:solidFill>
        </a:fill>
      </a:tcStyle>
    </a:firstCol>
    <a:lastRow>
      <a:tcTxStyle b="on">
        <a:fontRef idx="none">
          <a:srgbClr val="FFFFFF"/>
        </a:fontRef>
      </a:tcTxStyle>
      <a:tcStyle>
        <a:tcBdr/>
        <a:fill>
          <a:solidFill>
            <a:srgbClr val="6E0BA1"/>
          </a:solidFill>
        </a:fill>
      </a:tcStyle>
    </a:lastRow>
    <a:firstRow>
      <a:tcTxStyle b="on">
        <a:fontRef idx="none">
          <a:srgbClr val="FFFFFF"/>
        </a:fontRef>
      </a:tcTxStyle>
      <a:tcStyle>
        <a:tcBdr/>
        <a:fill>
          <a:solidFill>
            <a:srgbClr val="6E0BA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224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94.xml"/><Relationship Id="rId5" Type="http://schemas.openxmlformats.org/officeDocument/2006/relationships/slide" Target="slides/slide3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2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200"/>
              <a:t>总得分对比图</a:t>
            </a:r>
            <a:endParaRPr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遗传算法得分</c:v>
                </c:pt>
              </c:strCache>
            </c:strRef>
          </c:tx>
          <c:spPr>
            <a:ln w="28575" cap="rnd">
              <a:gradFill>
                <a:gsLst>
                  <a:gs pos="100000">
                    <a:schemeClr val="accent1"/>
                  </a:gs>
                  <a:gs pos="0">
                    <a:schemeClr val="accent1">
                      <a:hueOff val="-1670000"/>
                    </a:schemeClr>
                  </a:gs>
                </a:gsLst>
                <a:lin ang="0" scaled="1"/>
              </a:gra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149.26</c:v>
                </c:pt>
                <c:pt idx="1">
                  <c:v>105.62</c:v>
                </c:pt>
                <c:pt idx="2">
                  <c:v>123.88</c:v>
                </c:pt>
                <c:pt idx="3">
                  <c:v>134.74</c:v>
                </c:pt>
                <c:pt idx="4">
                  <c:v>124.96</c:v>
                </c:pt>
                <c:pt idx="5">
                  <c:v>146.54</c:v>
                </c:pt>
                <c:pt idx="6">
                  <c:v>132.14</c:v>
                </c:pt>
                <c:pt idx="7">
                  <c:v>94.82</c:v>
                </c:pt>
                <c:pt idx="8">
                  <c:v>263.84</c:v>
                </c:pt>
                <c:pt idx="9">
                  <c:v>276.76</c:v>
                </c:pt>
                <c:pt idx="10">
                  <c:v>261.48</c:v>
                </c:pt>
                <c:pt idx="11">
                  <c:v>249.6</c:v>
                </c:pt>
                <c:pt idx="12">
                  <c:v>269.8</c:v>
                </c:pt>
                <c:pt idx="13">
                  <c:v>293.58</c:v>
                </c:pt>
                <c:pt idx="14">
                  <c:v>312.46</c:v>
                </c:pt>
                <c:pt idx="15">
                  <c:v>235.52</c:v>
                </c:pt>
                <c:pt idx="16">
                  <c:v>198.46</c:v>
                </c:pt>
                <c:pt idx="17">
                  <c:v>201.08</c:v>
                </c:pt>
                <c:pt idx="18">
                  <c:v>218.82</c:v>
                </c:pt>
                <c:pt idx="19">
                  <c:v>200.83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贪心算法得分</c:v>
                </c:pt>
              </c:strCache>
            </c:strRef>
          </c:tx>
          <c:spPr>
            <a:ln w="28575" cap="rnd">
              <a:gradFill>
                <a:gsLst>
                  <a:gs pos="100000">
                    <a:schemeClr val="accent2"/>
                  </a:gs>
                  <a:gs pos="0">
                    <a:schemeClr val="accent2">
                      <a:hueOff val="-1670000"/>
                    </a:schemeClr>
                  </a:gs>
                </a:gsLst>
                <a:lin ang="0" scaled="1"/>
              </a:gra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73.78</c:v>
                </c:pt>
                <c:pt idx="1">
                  <c:v>85.62</c:v>
                </c:pt>
                <c:pt idx="2">
                  <c:v>87.7</c:v>
                </c:pt>
                <c:pt idx="3">
                  <c:v>103.68</c:v>
                </c:pt>
                <c:pt idx="4">
                  <c:v>97.64</c:v>
                </c:pt>
                <c:pt idx="5">
                  <c:v>117.04</c:v>
                </c:pt>
                <c:pt idx="6">
                  <c:v>70.98</c:v>
                </c:pt>
                <c:pt idx="7">
                  <c:v>46.62</c:v>
                </c:pt>
                <c:pt idx="8">
                  <c:v>190.51</c:v>
                </c:pt>
                <c:pt idx="9">
                  <c:v>234.68</c:v>
                </c:pt>
                <c:pt idx="10">
                  <c:v>208.78</c:v>
                </c:pt>
                <c:pt idx="11">
                  <c:v>229.76</c:v>
                </c:pt>
                <c:pt idx="12">
                  <c:v>195.72</c:v>
                </c:pt>
                <c:pt idx="13">
                  <c:v>248.58</c:v>
                </c:pt>
                <c:pt idx="14">
                  <c:v>290.04</c:v>
                </c:pt>
                <c:pt idx="15">
                  <c:v>213.86</c:v>
                </c:pt>
                <c:pt idx="16">
                  <c:v>136.32</c:v>
                </c:pt>
                <c:pt idx="17">
                  <c:v>142.34</c:v>
                </c:pt>
                <c:pt idx="18">
                  <c:v>155.785</c:v>
                </c:pt>
                <c:pt idx="19">
                  <c:v>87.23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220995536"/>
        <c:axId val="333177754"/>
      </c:lineChart>
      <c:catAx>
        <c:axId val="22099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33177754"/>
        <c:crosses val="autoZero"/>
        <c:auto val="1"/>
        <c:lblAlgn val="ctr"/>
        <c:lblOffset val="100"/>
        <c:noMultiLvlLbl val="0"/>
      </c:catAx>
      <c:valAx>
        <c:axId val="33317775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20995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65374d4-ddae-431d-b869-70ce55ee648e}"/>
      </c:ext>
    </c:extLst>
  </c:chart>
  <c:spPr>
    <a:noFill/>
    <a:ln>
      <a:noFill/>
    </a:ln>
    <a:effectLst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gradFill>
          <a:gsLst>
            <a:gs pos="100000">
              <a:schemeClr val="phClr"/>
            </a:gs>
            <a:gs pos="0">
              <a:schemeClr val="phClr">
                <a:hueOff val="-1670000"/>
              </a:schemeClr>
            </a:gs>
          </a:gsLst>
          <a:lin ang="0" scaled="1"/>
        </a:gra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5"/>
          <p:cNvSpPr txBox="1"/>
          <p:nvPr userDrawn="1"/>
        </p:nvSpPr>
        <p:spPr>
          <a:xfrm>
            <a:off x="660400" y="345937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703881"/>
                </a:solidFill>
              </a:rPr>
              <a:t>输入标题</a:t>
            </a:r>
            <a:endParaRPr lang="zh-CN" altLang="en-US" dirty="0">
              <a:solidFill>
                <a:srgbClr val="703881"/>
              </a:solidFill>
            </a:endParaRPr>
          </a:p>
        </p:txBody>
      </p:sp>
      <p:grpSp>
        <p:nvGrpSpPr>
          <p:cNvPr id="17" name="组合 16"/>
          <p:cNvGrpSpPr>
            <a:grpSpLocks noChangeAspect="1"/>
          </p:cNvGrpSpPr>
          <p:nvPr userDrawn="1"/>
        </p:nvGrpSpPr>
        <p:grpSpPr>
          <a:xfrm>
            <a:off x="9915416" y="511722"/>
            <a:ext cx="1561684" cy="469972"/>
            <a:chOff x="2685028" y="2876682"/>
            <a:chExt cx="5502784" cy="1656004"/>
          </a:xfrm>
        </p:grpSpPr>
        <p:sp>
          <p:nvSpPr>
            <p:cNvPr id="1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5"/>
          <p:cNvSpPr txBox="1"/>
          <p:nvPr userDrawn="1"/>
        </p:nvSpPr>
        <p:spPr>
          <a:xfrm>
            <a:off x="660400" y="345937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703881"/>
                </a:solidFill>
              </a:rPr>
              <a:t>输入标题</a:t>
            </a:r>
            <a:endParaRPr lang="zh-CN" altLang="en-US" dirty="0">
              <a:solidFill>
                <a:srgbClr val="703881"/>
              </a:solidFill>
            </a:endParaRPr>
          </a:p>
        </p:txBody>
      </p:sp>
      <p:grpSp>
        <p:nvGrpSpPr>
          <p:cNvPr id="17" name="组合 16"/>
          <p:cNvGrpSpPr>
            <a:grpSpLocks noChangeAspect="1"/>
          </p:cNvGrpSpPr>
          <p:nvPr userDrawn="1"/>
        </p:nvGrpSpPr>
        <p:grpSpPr>
          <a:xfrm>
            <a:off x="9915416" y="511722"/>
            <a:ext cx="1561684" cy="469972"/>
            <a:chOff x="2685028" y="2876682"/>
            <a:chExt cx="5502784" cy="1656004"/>
          </a:xfrm>
        </p:grpSpPr>
        <p:sp>
          <p:nvSpPr>
            <p:cNvPr id="1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image" Target="../media/image9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2.wdp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svg"/><Relationship Id="rId8" Type="http://schemas.openxmlformats.org/officeDocument/2006/relationships/image" Target="../media/image50.png"/><Relationship Id="rId7" Type="http://schemas.openxmlformats.org/officeDocument/2006/relationships/image" Target="../media/image49.svg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2.wdp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54.emf"/><Relationship Id="rId11" Type="http://schemas.openxmlformats.org/officeDocument/2006/relationships/image" Target="../media/image53.jpeg"/><Relationship Id="rId10" Type="http://schemas.openxmlformats.org/officeDocument/2006/relationships/image" Target="../media/image52.emf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svg"/><Relationship Id="rId8" Type="http://schemas.openxmlformats.org/officeDocument/2006/relationships/image" Target="../media/image50.png"/><Relationship Id="rId7" Type="http://schemas.openxmlformats.org/officeDocument/2006/relationships/image" Target="../media/image56.svg"/><Relationship Id="rId6" Type="http://schemas.openxmlformats.org/officeDocument/2006/relationships/image" Target="../media/image55.png"/><Relationship Id="rId5" Type="http://schemas.openxmlformats.org/officeDocument/2006/relationships/image" Target="../media/image9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2.wdp"/><Relationship Id="rId17" Type="http://schemas.openxmlformats.org/officeDocument/2006/relationships/slideLayout" Target="../slideLayouts/slideLayout14.xml"/><Relationship Id="rId16" Type="http://schemas.openxmlformats.org/officeDocument/2006/relationships/image" Target="../media/image63.emf"/><Relationship Id="rId15" Type="http://schemas.openxmlformats.org/officeDocument/2006/relationships/image" Target="../media/image62.emf"/><Relationship Id="rId14" Type="http://schemas.openxmlformats.org/officeDocument/2006/relationships/image" Target="../media/image61.emf"/><Relationship Id="rId13" Type="http://schemas.openxmlformats.org/officeDocument/2006/relationships/image" Target="../media/image60.emf"/><Relationship Id="rId12" Type="http://schemas.openxmlformats.org/officeDocument/2006/relationships/image" Target="../media/image59.emf"/><Relationship Id="rId11" Type="http://schemas.openxmlformats.org/officeDocument/2006/relationships/image" Target="../media/image58.jpeg"/><Relationship Id="rId10" Type="http://schemas.openxmlformats.org/officeDocument/2006/relationships/image" Target="../media/image57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emf"/><Relationship Id="rId8" Type="http://schemas.openxmlformats.org/officeDocument/2006/relationships/image" Target="../media/image64.emf"/><Relationship Id="rId7" Type="http://schemas.openxmlformats.org/officeDocument/2006/relationships/image" Target="../media/image51.svg"/><Relationship Id="rId6" Type="http://schemas.openxmlformats.org/officeDocument/2006/relationships/image" Target="../media/image50.png"/><Relationship Id="rId5" Type="http://schemas.openxmlformats.org/officeDocument/2006/relationships/image" Target="../media/image9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2.wdp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68.emf"/><Relationship Id="rId11" Type="http://schemas.openxmlformats.org/officeDocument/2006/relationships/image" Target="../media/image67.emf"/><Relationship Id="rId10" Type="http://schemas.openxmlformats.org/officeDocument/2006/relationships/image" Target="../media/image66.emf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image" Target="../media/image51.svg"/><Relationship Id="rId6" Type="http://schemas.openxmlformats.org/officeDocument/2006/relationships/image" Target="../media/image50.png"/><Relationship Id="rId5" Type="http://schemas.openxmlformats.org/officeDocument/2006/relationships/image" Target="../media/image9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2.wdp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14.xml"/><Relationship Id="rId16" Type="http://schemas.openxmlformats.org/officeDocument/2006/relationships/image" Target="../media/image72.jpeg"/><Relationship Id="rId15" Type="http://schemas.openxmlformats.org/officeDocument/2006/relationships/image" Target="../media/image71.emf"/><Relationship Id="rId14" Type="http://schemas.openxmlformats.org/officeDocument/2006/relationships/image" Target="../media/image70.emf"/><Relationship Id="rId13" Type="http://schemas.openxmlformats.org/officeDocument/2006/relationships/image" Target="../media/image69.emf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emf"/><Relationship Id="rId8" Type="http://schemas.openxmlformats.org/officeDocument/2006/relationships/image" Target="../media/image73.emf"/><Relationship Id="rId7" Type="http://schemas.openxmlformats.org/officeDocument/2006/relationships/image" Target="../media/image51.svg"/><Relationship Id="rId6" Type="http://schemas.openxmlformats.org/officeDocument/2006/relationships/image" Target="../media/image50.png"/><Relationship Id="rId5" Type="http://schemas.openxmlformats.org/officeDocument/2006/relationships/image" Target="../media/image9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2.wdp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6" Type="http://schemas.openxmlformats.org/officeDocument/2006/relationships/notesSlide" Target="../notesSlides/notesSlide7.xml"/><Relationship Id="rId45" Type="http://schemas.openxmlformats.org/officeDocument/2006/relationships/slideLayout" Target="../slideLayouts/slideLayout14.xml"/><Relationship Id="rId44" Type="http://schemas.openxmlformats.org/officeDocument/2006/relationships/tags" Target="../tags/tag78.xml"/><Relationship Id="rId43" Type="http://schemas.openxmlformats.org/officeDocument/2006/relationships/tags" Target="../tags/tag77.xml"/><Relationship Id="rId42" Type="http://schemas.openxmlformats.org/officeDocument/2006/relationships/tags" Target="../tags/tag76.xml"/><Relationship Id="rId41" Type="http://schemas.openxmlformats.org/officeDocument/2006/relationships/image" Target="../media/image77.svg"/><Relationship Id="rId40" Type="http://schemas.openxmlformats.org/officeDocument/2006/relationships/tags" Target="../tags/tag75.xml"/><Relationship Id="rId4" Type="http://schemas.openxmlformats.org/officeDocument/2006/relationships/tags" Target="../tags/tag46.xml"/><Relationship Id="rId39" Type="http://schemas.openxmlformats.org/officeDocument/2006/relationships/image" Target="../media/image76.svg"/><Relationship Id="rId38" Type="http://schemas.openxmlformats.org/officeDocument/2006/relationships/image" Target="../media/image75.png"/><Relationship Id="rId37" Type="http://schemas.openxmlformats.org/officeDocument/2006/relationships/tags" Target="../tags/tag74.xml"/><Relationship Id="rId36" Type="http://schemas.openxmlformats.org/officeDocument/2006/relationships/tags" Target="../tags/tag73.xml"/><Relationship Id="rId35" Type="http://schemas.openxmlformats.org/officeDocument/2006/relationships/tags" Target="../tags/tag72.xml"/><Relationship Id="rId34" Type="http://schemas.openxmlformats.org/officeDocument/2006/relationships/tags" Target="../tags/tag71.xml"/><Relationship Id="rId33" Type="http://schemas.openxmlformats.org/officeDocument/2006/relationships/tags" Target="../tags/tag70.xml"/><Relationship Id="rId32" Type="http://schemas.openxmlformats.org/officeDocument/2006/relationships/tags" Target="../tags/tag69.xml"/><Relationship Id="rId31" Type="http://schemas.openxmlformats.org/officeDocument/2006/relationships/tags" Target="../tags/tag68.xml"/><Relationship Id="rId30" Type="http://schemas.openxmlformats.org/officeDocument/2006/relationships/tags" Target="../tags/tag67.xml"/><Relationship Id="rId3" Type="http://schemas.openxmlformats.org/officeDocument/2006/relationships/tags" Target="../tags/tag45.xml"/><Relationship Id="rId29" Type="http://schemas.openxmlformats.org/officeDocument/2006/relationships/tags" Target="../tags/tag66.xml"/><Relationship Id="rId28" Type="http://schemas.openxmlformats.org/officeDocument/2006/relationships/tags" Target="../tags/tag65.xml"/><Relationship Id="rId27" Type="http://schemas.openxmlformats.org/officeDocument/2006/relationships/tags" Target="../tags/tag64.xml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tags" Target="../tags/tag61.xml"/><Relationship Id="rId23" Type="http://schemas.openxmlformats.org/officeDocument/2006/relationships/tags" Target="../tags/tag60.xml"/><Relationship Id="rId22" Type="http://schemas.openxmlformats.org/officeDocument/2006/relationships/tags" Target="../tags/tag59.xml"/><Relationship Id="rId21" Type="http://schemas.openxmlformats.org/officeDocument/2006/relationships/tags" Target="../tags/tag58.xml"/><Relationship Id="rId20" Type="http://schemas.openxmlformats.org/officeDocument/2006/relationships/tags" Target="../tags/tag57.xml"/><Relationship Id="rId2" Type="http://schemas.openxmlformats.org/officeDocument/2006/relationships/tags" Target="../tags/tag44.xml"/><Relationship Id="rId19" Type="http://schemas.openxmlformats.org/officeDocument/2006/relationships/tags" Target="../tags/tag56.xml"/><Relationship Id="rId18" Type="http://schemas.openxmlformats.org/officeDocument/2006/relationships/image" Target="../media/image9.png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microsoft.com/office/2007/relationships/hdphoto" Target="../media/image11.wdp"/><Relationship Id="rId11" Type="http://schemas.openxmlformats.org/officeDocument/2006/relationships/image" Target="../media/image10.png"/><Relationship Id="rId10" Type="http://schemas.microsoft.com/office/2007/relationships/hdphoto" Target="../media/image2.wdp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3" Type="http://schemas.openxmlformats.org/officeDocument/2006/relationships/slideLayout" Target="../slideLayouts/slideLayout7.xml"/><Relationship Id="rId32" Type="http://schemas.microsoft.com/office/2007/relationships/hdphoto" Target="../media/image11.wdp"/><Relationship Id="rId31" Type="http://schemas.openxmlformats.org/officeDocument/2006/relationships/image" Target="../media/image10.png"/><Relationship Id="rId30" Type="http://schemas.microsoft.com/office/2007/relationships/hdphoto" Target="../media/image2.wdp"/><Relationship Id="rId3" Type="http://schemas.microsoft.com/office/2007/relationships/hdphoto" Target="../media/image8.wdp"/><Relationship Id="rId29" Type="http://schemas.openxmlformats.org/officeDocument/2006/relationships/image" Target="../media/image1.png"/><Relationship Id="rId28" Type="http://schemas.openxmlformats.org/officeDocument/2006/relationships/tags" Target="../tags/tag24.xml"/><Relationship Id="rId27" Type="http://schemas.openxmlformats.org/officeDocument/2006/relationships/tags" Target="../tags/tag23.xml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image" Target="../media/image9.png"/><Relationship Id="rId2" Type="http://schemas.openxmlformats.org/officeDocument/2006/relationships/image" Target="../media/image7.pn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svg"/><Relationship Id="rId8" Type="http://schemas.openxmlformats.org/officeDocument/2006/relationships/image" Target="../media/image80.png"/><Relationship Id="rId7" Type="http://schemas.openxmlformats.org/officeDocument/2006/relationships/image" Target="../media/image9.png"/><Relationship Id="rId6" Type="http://schemas.microsoft.com/office/2007/relationships/hdphoto" Target="../media/image11.wdp"/><Relationship Id="rId5" Type="http://schemas.openxmlformats.org/officeDocument/2006/relationships/image" Target="../media/image10.png"/><Relationship Id="rId4" Type="http://schemas.microsoft.com/office/2007/relationships/hdphoto" Target="../media/image2.wdp"/><Relationship Id="rId3" Type="http://schemas.openxmlformats.org/officeDocument/2006/relationships/image" Target="../media/image1.png"/><Relationship Id="rId2" Type="http://schemas.openxmlformats.org/officeDocument/2006/relationships/image" Target="../media/image79.sv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4.xml"/><Relationship Id="rId11" Type="http://schemas.openxmlformats.org/officeDocument/2006/relationships/image" Target="../media/image83.jpeg"/><Relationship Id="rId10" Type="http://schemas.openxmlformats.org/officeDocument/2006/relationships/image" Target="../media/image82.png"/><Relationship Id="rId1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svg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9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2.wdp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4.xml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8" Type="http://schemas.openxmlformats.org/officeDocument/2006/relationships/image" Target="../media/image91.png"/><Relationship Id="rId7" Type="http://schemas.openxmlformats.org/officeDocument/2006/relationships/image" Target="../media/image90.png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95.png"/><Relationship Id="rId11" Type="http://schemas.openxmlformats.org/officeDocument/2006/relationships/image" Target="../media/image94.png"/><Relationship Id="rId10" Type="http://schemas.openxmlformats.org/officeDocument/2006/relationships/image" Target="../media/image93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01.svg"/><Relationship Id="rId11" Type="http://schemas.openxmlformats.org/officeDocument/2006/relationships/image" Target="../media/image100.svg"/><Relationship Id="rId10" Type="http://schemas.openxmlformats.org/officeDocument/2006/relationships/image" Target="../media/image99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102.png"/><Relationship Id="rId7" Type="http://schemas.openxmlformats.org/officeDocument/2006/relationships/image" Target="../media/image96.png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1.sv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2.png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3.png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svg"/><Relationship Id="rId8" Type="http://schemas.openxmlformats.org/officeDocument/2006/relationships/image" Target="../media/image104.png"/><Relationship Id="rId7" Type="http://schemas.openxmlformats.org/officeDocument/2006/relationships/tags" Target="../tags/tag79.xml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7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85.xml"/><Relationship Id="rId7" Type="http://schemas.openxmlformats.org/officeDocument/2006/relationships/image" Target="../media/image9.png"/><Relationship Id="rId6" Type="http://schemas.microsoft.com/office/2007/relationships/hdphoto" Target="../media/image11.wdp"/><Relationship Id="rId5" Type="http://schemas.openxmlformats.org/officeDocument/2006/relationships/image" Target="../media/image10.png"/><Relationship Id="rId4" Type="http://schemas.microsoft.com/office/2007/relationships/hdphoto" Target="../media/image2.wdp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svg"/><Relationship Id="rId7" Type="http://schemas.openxmlformats.org/officeDocument/2006/relationships/image" Target="../media/image12.png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7.svg"/><Relationship Id="rId11" Type="http://schemas.openxmlformats.org/officeDocument/2006/relationships/image" Target="../media/image16.svg"/><Relationship Id="rId10" Type="http://schemas.openxmlformats.org/officeDocument/2006/relationships/image" Target="../media/image15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7.svg"/><Relationship Id="rId14" Type="http://schemas.openxmlformats.org/officeDocument/2006/relationships/image" Target="../media/image16.svg"/><Relationship Id="rId13" Type="http://schemas.openxmlformats.org/officeDocument/2006/relationships/image" Target="../media/image22.svg"/><Relationship Id="rId12" Type="http://schemas.openxmlformats.org/officeDocument/2006/relationships/image" Target="../media/image14.png"/><Relationship Id="rId11" Type="http://schemas.openxmlformats.org/officeDocument/2006/relationships/image" Target="../media/image21.sv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7" Type="http://schemas.openxmlformats.org/officeDocument/2006/relationships/slideLayout" Target="../slideLayouts/slideLayout7.xml"/><Relationship Id="rId36" Type="http://schemas.openxmlformats.org/officeDocument/2006/relationships/image" Target="../media/image45.svg"/><Relationship Id="rId35" Type="http://schemas.openxmlformats.org/officeDocument/2006/relationships/image" Target="../media/image44.svg"/><Relationship Id="rId34" Type="http://schemas.openxmlformats.org/officeDocument/2006/relationships/image" Target="../media/image43.png"/><Relationship Id="rId33" Type="http://schemas.openxmlformats.org/officeDocument/2006/relationships/image" Target="../media/image42.svg"/><Relationship Id="rId32" Type="http://schemas.openxmlformats.org/officeDocument/2006/relationships/image" Target="../media/image41.png"/><Relationship Id="rId31" Type="http://schemas.openxmlformats.org/officeDocument/2006/relationships/image" Target="../media/image40.svg"/><Relationship Id="rId30" Type="http://schemas.openxmlformats.org/officeDocument/2006/relationships/image" Target="../media/image39.png"/><Relationship Id="rId3" Type="http://schemas.microsoft.com/office/2007/relationships/hdphoto" Target="../media/image2.wdp"/><Relationship Id="rId29" Type="http://schemas.openxmlformats.org/officeDocument/2006/relationships/image" Target="../media/image16.svg"/><Relationship Id="rId28" Type="http://schemas.openxmlformats.org/officeDocument/2006/relationships/image" Target="../media/image12.png"/><Relationship Id="rId27" Type="http://schemas.openxmlformats.org/officeDocument/2006/relationships/image" Target="../media/image38.svg"/><Relationship Id="rId26" Type="http://schemas.openxmlformats.org/officeDocument/2006/relationships/image" Target="../media/image37.svg"/><Relationship Id="rId25" Type="http://schemas.openxmlformats.org/officeDocument/2006/relationships/image" Target="../media/image36.svg"/><Relationship Id="rId24" Type="http://schemas.openxmlformats.org/officeDocument/2006/relationships/image" Target="../media/image35.png"/><Relationship Id="rId23" Type="http://schemas.openxmlformats.org/officeDocument/2006/relationships/image" Target="../media/image34.svg"/><Relationship Id="rId22" Type="http://schemas.openxmlformats.org/officeDocument/2006/relationships/image" Target="../media/image33.svg"/><Relationship Id="rId21" Type="http://schemas.openxmlformats.org/officeDocument/2006/relationships/image" Target="../media/image32.svg"/><Relationship Id="rId20" Type="http://schemas.openxmlformats.org/officeDocument/2006/relationships/image" Target="../media/image31.svg"/><Relationship Id="rId2" Type="http://schemas.openxmlformats.org/officeDocument/2006/relationships/image" Target="../media/image1.png"/><Relationship Id="rId19" Type="http://schemas.openxmlformats.org/officeDocument/2006/relationships/image" Target="../media/image30.svg"/><Relationship Id="rId18" Type="http://schemas.openxmlformats.org/officeDocument/2006/relationships/image" Target="../media/image29.png"/><Relationship Id="rId17" Type="http://schemas.openxmlformats.org/officeDocument/2006/relationships/image" Target="../media/image28.svg"/><Relationship Id="rId16" Type="http://schemas.openxmlformats.org/officeDocument/2006/relationships/image" Target="../media/image27.png"/><Relationship Id="rId15" Type="http://schemas.openxmlformats.org/officeDocument/2006/relationships/image" Target="../media/image26.svg"/><Relationship Id="rId14" Type="http://schemas.openxmlformats.org/officeDocument/2006/relationships/image" Target="../media/image25.png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2.xml"/><Relationship Id="rId6" Type="http://schemas.openxmlformats.org/officeDocument/2006/relationships/image" Target="../media/image9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662940" y="4809490"/>
            <a:ext cx="5805170" cy="959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小组成员：纪子阳</a:t>
            </a:r>
            <a:r>
              <a:rPr lang="en-US" altLang="zh-CN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谢奕飞</a:t>
            </a:r>
            <a:r>
              <a:rPr lang="en-US" altLang="zh-CN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王勇</a:t>
            </a:r>
            <a:r>
              <a:rPr lang="en-US" altLang="zh-CN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王涛</a:t>
            </a:r>
            <a:endParaRPr lang="zh-CN" altLang="en-US" spc="300" dirty="0">
              <a:solidFill>
                <a:srgbClr val="70388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2" indent="457200" algn="l">
              <a:lnSpc>
                <a:spcPct val="120000"/>
              </a:lnSpc>
            </a:pPr>
            <a:r>
              <a:rPr lang="zh-CN" altLang="en-US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杨惠如</a:t>
            </a:r>
            <a:r>
              <a:rPr lang="en-US" altLang="zh-CN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李婧</a:t>
            </a:r>
            <a:r>
              <a:rPr lang="en-US" altLang="zh-CN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pc="300" dirty="0">
                <a:solidFill>
                  <a:srgbClr val="703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康修瑜</a:t>
            </a:r>
            <a:endParaRPr lang="zh-CN" altLang="en-US" spc="300" dirty="0">
              <a:solidFill>
                <a:srgbClr val="70388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TextBox 6"/>
          <p:cNvSpPr>
            <a:spLocks noChangeArrowheads="1"/>
          </p:cNvSpPr>
          <p:nvPr/>
        </p:nvSpPr>
        <p:spPr bwMode="auto">
          <a:xfrm>
            <a:off x="562610" y="2056765"/>
            <a:ext cx="10782935" cy="106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6000" b="1" dirty="0">
                <a:solidFill>
                  <a:srgbClr val="580C6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ICAPS 2021</a:t>
            </a:r>
            <a:r>
              <a:rPr lang="en-US" altLang="zh-CN" sz="6000" b="1" dirty="0">
                <a:solidFill>
                  <a:srgbClr val="580C6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:</a:t>
            </a:r>
            <a:r>
              <a:rPr lang="zh-CN" altLang="en-US" sz="6000" b="1" dirty="0">
                <a:solidFill>
                  <a:srgbClr val="580C6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动态取送货问题</a:t>
            </a:r>
            <a:endParaRPr lang="zh-CN" altLang="en-US" sz="6000" b="1" spc="800" dirty="0">
              <a:solidFill>
                <a:srgbClr val="580C6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663145" y="3531318"/>
            <a:ext cx="5719445" cy="8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Regular" panose="02020503050405090304" charset="0"/>
                <a:ea typeface="微软雅黑" panose="020B0503020204020204" charset="-122"/>
                <a:cs typeface="Times New Roman Regular" panose="02020503050405090304" charset="0"/>
                <a:sym typeface="宋体" panose="02010600030101010101" pitchFamily="2" charset="-122"/>
              </a:rPr>
              <a:t>ICAPS 2021:The Dynamic Pickup And 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 Regular" panose="02020503050405090304" charset="0"/>
              <a:ea typeface="微软雅黑" panose="020B0503020204020204" charset="-122"/>
              <a:cs typeface="Times New Roman Regular" panose="02020503050405090304" charset="0"/>
              <a:sym typeface="宋体" panose="02010600030101010101" pitchFamily="2" charset="-122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Regular" panose="02020503050405090304" charset="0"/>
                <a:ea typeface="微软雅黑" panose="020B0503020204020204" charset="-122"/>
                <a:cs typeface="Times New Roman Regular" panose="02020503050405090304" charset="0"/>
                <a:sym typeface="宋体" panose="02010600030101010101" pitchFamily="2" charset="-122"/>
              </a:rPr>
              <a:t>Delivery Problem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 Regular" panose="02020503050405090304" charset="0"/>
              <a:ea typeface="微软雅黑" panose="020B0503020204020204" charset="-122"/>
              <a:cs typeface="Times New Roman Regular" panose="02020503050405090304" charset="0"/>
              <a:sym typeface="宋体" panose="0201060003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62293" y="3214665"/>
            <a:ext cx="6792595" cy="0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>
            <a:grpSpLocks noChangeAspect="1"/>
          </p:cNvGrpSpPr>
          <p:nvPr/>
        </p:nvGrpSpPr>
        <p:grpSpPr>
          <a:xfrm>
            <a:off x="9505950" y="336023"/>
            <a:ext cx="2325831" cy="699934"/>
            <a:chOff x="2685028" y="2876682"/>
            <a:chExt cx="5502784" cy="1656004"/>
          </a:xfrm>
        </p:grpSpPr>
        <p:sp>
          <p:nvSpPr>
            <p:cNvPr id="75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76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77" name="图片 7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pic>
        <p:nvPicPr>
          <p:cNvPr id="16" name="图片 15" descr="建筑的设计&#10;&#10;描述已自动生成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48" y="3076575"/>
            <a:ext cx="5635327" cy="37814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44160" y="342265"/>
            <a:ext cx="140462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87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数据展示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66087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7805" y="3629977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spcAft>
                <a:spcPct val="60000"/>
              </a:spcAft>
            </a:pPr>
            <a:r>
              <a:rPr lang="en-US" altLang="zh-CN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Vehicles (</a:t>
            </a:r>
            <a:r>
              <a:rPr lang="zh-CN" altLang="en-US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车辆数据</a:t>
            </a:r>
            <a:r>
              <a:rPr lang="en-US" altLang="zh-CN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 i="0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7"/>
            </p:custDataLst>
          </p:nvPr>
        </p:nvGraphicFramePr>
        <p:xfrm>
          <a:off x="6567805" y="4041140"/>
          <a:ext cx="5379720" cy="2371086"/>
        </p:xfrm>
        <a:graphic>
          <a:graphicData uri="http://schemas.openxmlformats.org/drawingml/2006/table">
            <a:tbl>
              <a:tblPr firstRow="1" bandRow="1">
                <a:tableStyleId>{F1DA85E2-77B7-46C9-8E2D-6EA8378D1E18}</a:tableStyleId>
              </a:tblPr>
              <a:tblGrid>
                <a:gridCol w="1215390"/>
                <a:gridCol w="2892425"/>
                <a:gridCol w="1271905"/>
              </a:tblGrid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Column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Description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Example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car_num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id of vehicle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V_1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66167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capacity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capacity of vehicle (unit: standard pallet, </a:t>
                      </a:r>
                      <a:r>
                        <a:rPr lang="zh-C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单位</a:t>
                      </a:r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: </a:t>
                      </a:r>
                      <a:r>
                        <a:rPr lang="zh-C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标准栈板</a:t>
                      </a:r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)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15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operation_time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operation time of vehicle(unit: hour), </a:t>
                      </a:r>
                      <a:r>
                        <a:rPr lang="zh-C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车辆的运营时长</a:t>
                      </a:r>
                      <a:endParaRPr lang="zh-C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24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gps_id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id of gps equipment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G_1</a:t>
                      </a:r>
                      <a:endParaRPr lang="en-US" altLang="zh-CN" sz="14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8910" y="933767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Route Map (</a:t>
            </a:r>
            <a:r>
              <a:rPr lang="zh-CN" altLang="en-US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地图数据</a:t>
            </a:r>
            <a:r>
              <a:rPr lang="en-US" altLang="zh-CN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 i="0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8"/>
            </p:custDataLst>
          </p:nvPr>
        </p:nvGraphicFramePr>
        <p:xfrm>
          <a:off x="210820" y="1380490"/>
          <a:ext cx="11737340" cy="2228844"/>
        </p:xfrm>
        <a:graphic>
          <a:graphicData uri="http://schemas.openxmlformats.org/drawingml/2006/table">
            <a:tbl>
              <a:tblPr firstRow="1" bandRow="1">
                <a:tableStyleId>{6C2A324F-889C-4480-B389-3885F65A6E6C}</a:tableStyleId>
              </a:tblPr>
              <a:tblGrid>
                <a:gridCol w="2694305"/>
                <a:gridCol w="4406265"/>
                <a:gridCol w="4636770"/>
              </a:tblGrid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Column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Description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Example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route_code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id of route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e7eeb0e4-a7c7-11eb-8344-84a93e824626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start_factory_id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start factory id of the route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7782ed919d8f4dd6a1fb220dacd73445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end_factory_id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end factory id of the route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43a4215be06543c1985c1e9460dec52d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distance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distance of the route (unit: km)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76.0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time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transportation time of the route (unit: second)</a:t>
                      </a:r>
                      <a:endParaRPr lang="en-US" altLang="zh-CN" sz="14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10140</a:t>
                      </a:r>
                      <a:endParaRPr lang="en-US" altLang="zh-CN" sz="14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10820" y="3619817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Factory (</a:t>
            </a:r>
            <a:r>
              <a:rPr lang="zh-CN" altLang="en-US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工厂数据</a:t>
            </a:r>
            <a:r>
              <a:rPr lang="en-US" altLang="zh-CN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000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 i="0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9"/>
            </p:custDataLst>
          </p:nvPr>
        </p:nvGraphicFramePr>
        <p:xfrm>
          <a:off x="210820" y="4015105"/>
          <a:ext cx="6140450" cy="2715890"/>
        </p:xfrm>
        <a:graphic>
          <a:graphicData uri="http://schemas.openxmlformats.org/drawingml/2006/table">
            <a:tbl>
              <a:tblPr firstRow="1" bandRow="1">
                <a:tableStyleId>{8221E9EB-4C75-4395-AD3F-213D4E60124B}</a:tableStyleId>
              </a:tblPr>
              <a:tblGrid>
                <a:gridCol w="1243965"/>
                <a:gridCol w="2733675"/>
                <a:gridCol w="2162810"/>
              </a:tblGrid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Column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Description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Example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factory_id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id of factory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9829a9e1f6874f28b33b57a7a42bb49f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longitude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longitude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116.6259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latitude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latitude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40.2204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100584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port_num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the number of ports used for loading and unloading of vehicle cargos (</a:t>
                      </a:r>
                      <a:r>
                        <a:rPr lang="zh-C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工厂装卸货物的货口数量</a:t>
                      </a:r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)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en-US" altLang="zh-CN" sz="14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860933" y="335915"/>
            <a:ext cx="3007360" cy="543560"/>
            <a:chOff x="1321" y="530"/>
            <a:chExt cx="4736" cy="856"/>
          </a:xfrm>
        </p:grpSpPr>
        <p:sp>
          <p:nvSpPr>
            <p:cNvPr id="7" name="文本框 6"/>
            <p:cNvSpPr txBox="1"/>
            <p:nvPr/>
          </p:nvSpPr>
          <p:spPr>
            <a:xfrm>
              <a:off x="1321" y="530"/>
              <a:ext cx="4736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1.</a:t>
              </a: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研究背景及问题介绍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Research Background and Problem Introduction</a:t>
              </a:r>
              <a:endPara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 descr="建筑的设计&#10;&#10;描述已自动生成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37" y="539310"/>
            <a:ext cx="9182978" cy="6161975"/>
          </a:xfrm>
          <a:prstGeom prst="rect">
            <a:avLst/>
          </a:prstGeom>
        </p:spPr>
      </p:pic>
      <p:sp>
        <p:nvSpPr>
          <p:cNvPr id="62" name="文本框 61"/>
          <p:cNvSpPr txBox="1">
            <a:spLocks noChangeArrowheads="1"/>
          </p:cNvSpPr>
          <p:nvPr/>
        </p:nvSpPr>
        <p:spPr bwMode="auto">
          <a:xfrm>
            <a:off x="5165090" y="2726055"/>
            <a:ext cx="594106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buNone/>
              <a:defRPr/>
            </a:pPr>
            <a:r>
              <a:rPr lang="zh-CN" alt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  <a:sym typeface="+mn-ea"/>
              </a:rPr>
              <a:t>模型建立</a:t>
            </a:r>
            <a:endParaRPr lang="zh-CN" altLang="en-US" sz="48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242559" y="3625852"/>
            <a:ext cx="611204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</a:rPr>
              <a:t>Model establishment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 Regular" panose="02020503050405090304" charset="0"/>
              <a:ea typeface="思源宋体 CN" panose="02020400000000000000" pitchFamily="18" charset="-122"/>
              <a:cs typeface="Times New Roman Regular" panose="0202050305040509030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317587" y="3575745"/>
            <a:ext cx="2462530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建筑的摆设布局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0" y="-29009"/>
            <a:ext cx="3438924" cy="6799114"/>
          </a:xfrm>
          <a:custGeom>
            <a:avLst/>
            <a:gdLst>
              <a:gd name="connsiteX0" fmla="*/ 39367 w 3438924"/>
              <a:gd name="connsiteY0" fmla="*/ 0 h 6799114"/>
              <a:gd name="connsiteX1" fmla="*/ 3438924 w 3438924"/>
              <a:gd name="connsiteY1" fmla="*/ 3399557 h 6799114"/>
              <a:gd name="connsiteX2" fmla="*/ 39367 w 3438924"/>
              <a:gd name="connsiteY2" fmla="*/ 6799114 h 6799114"/>
              <a:gd name="connsiteX3" fmla="*/ 0 w 3438924"/>
              <a:gd name="connsiteY3" fmla="*/ 6798119 h 6799114"/>
              <a:gd name="connsiteX4" fmla="*/ 0 w 3438924"/>
              <a:gd name="connsiteY4" fmla="*/ 5731633 h 6799114"/>
              <a:gd name="connsiteX5" fmla="*/ 61090 w 3438924"/>
              <a:gd name="connsiteY5" fmla="*/ 5734717 h 6799114"/>
              <a:gd name="connsiteX6" fmla="*/ 2450555 w 3438924"/>
              <a:gd name="connsiteY6" fmla="*/ 3345252 h 6799114"/>
              <a:gd name="connsiteX7" fmla="*/ 61090 w 3438924"/>
              <a:gd name="connsiteY7" fmla="*/ 955788 h 6799114"/>
              <a:gd name="connsiteX8" fmla="*/ 0 w 3438924"/>
              <a:gd name="connsiteY8" fmla="*/ 958873 h 6799114"/>
              <a:gd name="connsiteX9" fmla="*/ 0 w 3438924"/>
              <a:gd name="connsiteY9" fmla="*/ 996 h 679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8924" h="6799114">
                <a:moveTo>
                  <a:pt x="39367" y="0"/>
                </a:moveTo>
                <a:cubicBezTo>
                  <a:pt x="1916891" y="0"/>
                  <a:pt x="3438924" y="1522033"/>
                  <a:pt x="3438924" y="3399557"/>
                </a:cubicBezTo>
                <a:cubicBezTo>
                  <a:pt x="3438924" y="5277081"/>
                  <a:pt x="1916891" y="6799114"/>
                  <a:pt x="39367" y="6799114"/>
                </a:cubicBezTo>
                <a:lnTo>
                  <a:pt x="0" y="6798119"/>
                </a:lnTo>
                <a:lnTo>
                  <a:pt x="0" y="5731633"/>
                </a:lnTo>
                <a:lnTo>
                  <a:pt x="61090" y="5734717"/>
                </a:lnTo>
                <a:cubicBezTo>
                  <a:pt x="1380755" y="5734717"/>
                  <a:pt x="2450555" y="4664917"/>
                  <a:pt x="2450555" y="3345252"/>
                </a:cubicBezTo>
                <a:cubicBezTo>
                  <a:pt x="2450555" y="2025588"/>
                  <a:pt x="1380755" y="955788"/>
                  <a:pt x="61090" y="955788"/>
                </a:cubicBezTo>
                <a:lnTo>
                  <a:pt x="0" y="958873"/>
                </a:lnTo>
                <a:lnTo>
                  <a:pt x="0" y="996"/>
                </a:lnTo>
                <a:close/>
              </a:path>
            </a:pathLst>
          </a:cu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66087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079" y="2498651"/>
            <a:ext cx="1924493" cy="1772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9600" spc="300" dirty="0">
                <a:solidFill>
                  <a:srgbClr val="660874"/>
                </a:solidFill>
                <a:latin typeface="启功字体简体" panose="03000509000000000000" pitchFamily="65" charset="-122"/>
                <a:ea typeface="思源宋体 CN" panose="02020400000000000000"/>
              </a:rPr>
              <a:t>02</a:t>
            </a:r>
            <a:endParaRPr lang="zh-CN" altLang="en-US" sz="9600" spc="300" dirty="0">
              <a:solidFill>
                <a:srgbClr val="660874"/>
              </a:solidFill>
              <a:latin typeface="启功字体简体" panose="03000509000000000000" pitchFamily="65" charset="-122"/>
              <a:ea typeface="思源宋体 CN" panose="0202040000000000000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3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4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 flipV="1">
            <a:off x="-1330666" y="-466909"/>
            <a:ext cx="579863" cy="1108076"/>
          </a:xfrm>
          <a:prstGeom prst="rect">
            <a:avLst/>
          </a:prstGeom>
          <a:solidFill>
            <a:srgbClr val="660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0" y="6811843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4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5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61" name="直接连接符 60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图片包含 游戏机, 建筑, 标志, 围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860855" cy="608586"/>
          </a:xfrm>
          <a:prstGeom prst="rect">
            <a:avLst/>
          </a:prstGeom>
        </p:spPr>
      </p:pic>
      <p:pic>
        <p:nvPicPr>
          <p:cNvPr id="28" name="图片 27" descr="建筑的摆设布局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68553" y="336550"/>
            <a:ext cx="3324860" cy="713740"/>
            <a:chOff x="1009" y="530"/>
            <a:chExt cx="5236" cy="1124"/>
          </a:xfrm>
        </p:grpSpPr>
        <p:sp>
          <p:nvSpPr>
            <p:cNvPr id="6" name="文本框 5"/>
            <p:cNvSpPr txBox="1"/>
            <p:nvPr/>
          </p:nvSpPr>
          <p:spPr>
            <a:xfrm>
              <a:off x="1009" y="530"/>
              <a:ext cx="2710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dist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2.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模型建立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54" y="1046"/>
              <a:ext cx="5191" cy="6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+mn-ea"/>
                </a:rPr>
                <a:t>Model establishment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</a:endParaRPr>
            </a:p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 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7552055" y="1311910"/>
            <a:ext cx="4396740" cy="4985385"/>
          </a:xfrm>
          <a:prstGeom prst="rect">
            <a:avLst/>
          </a:prstGeom>
          <a:solidFill>
            <a:srgbClr val="66087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52400" y="996562"/>
            <a:ext cx="1247775" cy="394088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/>
              <p:cNvGraphicFramePr/>
              <p:nvPr>
                <p:custDataLst>
                  <p:tags r:id="rId6"/>
                </p:custDataLst>
              </p:nvPr>
            </p:nvGraphicFramePr>
            <p:xfrm>
              <a:off x="602615" y="1496060"/>
              <a:ext cx="6539230" cy="4455767"/>
            </p:xfrm>
            <a:graphic>
              <a:graphicData uri="http://schemas.openxmlformats.org/drawingml/2006/table">
                <a:tbl>
                  <a:tblPr firstRow="1" bandRow="1">
                    <a:tableStyleId>{331B6D94-E318-412C-8A06-371773E38C53}</a:tableStyleId>
                  </a:tblPr>
                  <a:tblGrid>
                    <a:gridCol w="1004570"/>
                    <a:gridCol w="981075"/>
                    <a:gridCol w="4553585"/>
                  </a:tblGrid>
                  <a:tr h="295910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600" dirty="0">
                              <a:solidFill>
                                <a:schemeClr val="bg1"/>
                              </a:solidFill>
                            </a:rPr>
                            <a:t>变量类型</a:t>
                          </a:r>
                          <a:endParaRPr lang="zh-CN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600" dirty="0">
                              <a:solidFill>
                                <a:schemeClr val="bg1"/>
                              </a:solidFill>
                            </a:rPr>
                            <a:t>符号</a:t>
                          </a:r>
                          <a:endParaRPr lang="zh-CN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600" dirty="0">
                              <a:solidFill>
                                <a:schemeClr val="bg1"/>
                              </a:solidFill>
                            </a:rPr>
                            <a:t>描述</a:t>
                          </a:r>
                          <a:endParaRPr lang="zh-CN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rowSpan="3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latin typeface="+mn-ea"/>
                              <a:ea typeface="+mn-ea"/>
                            </a:rPr>
                            <a:t>决策变量</a:t>
                          </a:r>
                          <a:endParaRPr lang="zh-CN" sz="1400" dirty="0">
                            <a:latin typeface="+mn-ea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altLang="zh-CN" sz="12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0-1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变量，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：车辆搭载订单经过边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2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0-1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变量，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：车辆经过边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𝑜𝑘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0-1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变量，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：订单被分配给车辆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1467">
                    <a:tc rowSpan="4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latin typeface="+mn-ea"/>
                              <a:ea typeface="+mn-ea"/>
                            </a:rPr>
                            <a:t>图信息</a:t>
                          </a:r>
                          <a:endParaRPr lang="zh-CN" sz="1400" dirty="0">
                            <a:latin typeface="+mn-ea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2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工厂的码头集合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2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当前车辆所在的位置集合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2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有需求的点（取货或送货）的集合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4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ea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ea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4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ea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ea"/>
                                  <a:ea typeface="+mn-ea"/>
                                  <a:cs typeface="+mn-cs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zh-CN" altLang="zh-CN" sz="14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ea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ea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4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ea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5910">
                    <a:tc rowSpan="7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latin typeface="+mn-ea"/>
                              <a:ea typeface="+mn-ea"/>
                            </a:rPr>
                            <a:t>辅助变量</a:t>
                          </a:r>
                          <a:endParaRPr lang="zh-CN" sz="1400" dirty="0">
                            <a:latin typeface="+mn-ea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节点与节点之间的行驶时间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节点与节点之间的行驶距离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车辆到达工厂的时间（已经包含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approaching time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）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车辆在工厂的等待时间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5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05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charset="0"/>
                                  </a:rPr>
                                  <m:t>(</m:t>
                                </m:r>
                                <m:r>
                                  <a:rPr lang="en-US" sz="105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charset="0"/>
                                  </a:rPr>
                                  <m:t>𝑘</m:t>
                                </m:r>
                                <m:r>
                                  <a:rPr lang="en-US" sz="105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车辆到达工厂时，码头的前序车辆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charset="0"/>
                                  </a:rPr>
                                  <m:t>𝑙</m:t>
                                </m:r>
                                <m:r>
                                  <a:rPr lang="en-US" sz="105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charset="0"/>
                                  </a:rPr>
                                  <m:t>(</m:t>
                                </m:r>
                                <m:r>
                                  <a:rPr lang="en-US" sz="105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charset="0"/>
                                  </a:rPr>
                                  <m:t>𝑜</m:t>
                                </m:r>
                                <m:r>
                                  <a:rPr lang="en-US" sz="105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charset="0"/>
                            <a:ea typeface="宋体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不可重新规划的订单被分配的车辆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altLang="zh-CN" sz="12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</m:oMath>
                          </a14:m>
                          <a:endParaRPr lang="en-US" altLang="zh-CN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车辆离开节点时的载重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/>
              <p:cNvGraphicFramePr/>
              <p:nvPr>
                <p:custDataLst>
                  <p:tags r:id="rId7"/>
                </p:custDataLst>
              </p:nvPr>
            </p:nvGraphicFramePr>
            <p:xfrm>
              <a:off x="602615" y="1496060"/>
              <a:ext cx="6539230" cy="4455767"/>
            </p:xfrm>
            <a:graphic>
              <a:graphicData uri="http://schemas.openxmlformats.org/drawingml/2006/table">
                <a:tbl>
                  <a:tblPr firstRow="1" bandRow="1">
                    <a:tableStyleId>{331B6D94-E318-412C-8A06-371773E38C53}</a:tableStyleId>
                  </a:tblPr>
                  <a:tblGrid>
                    <a:gridCol w="1004570"/>
                    <a:gridCol w="981075"/>
                    <a:gridCol w="4553585"/>
                  </a:tblGrid>
                  <a:tr h="295910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600" dirty="0">
                              <a:solidFill>
                                <a:schemeClr val="bg1"/>
                              </a:solidFill>
                            </a:rPr>
                            <a:t>变量类型</a:t>
                          </a:r>
                          <a:endParaRPr lang="zh-CN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600" dirty="0">
                              <a:solidFill>
                                <a:schemeClr val="bg1"/>
                              </a:solidFill>
                            </a:rPr>
                            <a:t>符号</a:t>
                          </a:r>
                          <a:endParaRPr lang="zh-CN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600" dirty="0">
                              <a:solidFill>
                                <a:schemeClr val="bg1"/>
                              </a:solidFill>
                            </a:rPr>
                            <a:t>描述</a:t>
                          </a:r>
                          <a:endParaRPr lang="zh-CN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rowSpan="3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latin typeface="+mn-ea"/>
                              <a:ea typeface="+mn-ea"/>
                            </a:rPr>
                            <a:t>决策变量</a:t>
                          </a:r>
                          <a:endParaRPr lang="zh-CN" sz="1400" dirty="0">
                            <a:latin typeface="+mn-ea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0-1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变量，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：车辆搭载订单经过边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496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0-1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变量，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：车辆经过边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0-1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变量，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1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：订单被分配给车辆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1305">
                    <a:tc rowSpan="4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latin typeface="+mn-ea"/>
                              <a:ea typeface="+mn-ea"/>
                            </a:rPr>
                            <a:t>图信息</a:t>
                          </a:r>
                          <a:endParaRPr lang="zh-CN" sz="1400" dirty="0">
                            <a:latin typeface="+mn-ea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工厂的码头集合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当前车辆所在的位置集合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有需求的点（取货或送货）的集合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</a:blipFill>
                      </a:tcPr>
                    </a:tc>
                  </a:tr>
                  <a:tr h="295910">
                    <a:tc rowSpan="7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latin typeface="+mn-ea"/>
                              <a:ea typeface="+mn-ea"/>
                            </a:rPr>
                            <a:t>辅助变量</a:t>
                          </a:r>
                          <a:endParaRPr lang="zh-CN" sz="1400" dirty="0">
                            <a:latin typeface="+mn-ea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节点与节点之间的行驶时间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66087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节点与节点之间的行驶距离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车辆到达工厂的时间（已经包含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approaching time</a:t>
                          </a: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）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车辆在工厂的等待时间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车辆到达工厂时，码头的前序车辆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不可重新规划的订单被分配的车辆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5910">
                    <a:tc vMerge="1"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ts val="2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zh-CN" sz="140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+mn-ea"/>
                              <a:cs typeface="Times New Roman" panose="02020603050405020304" charset="0"/>
                            </a:rPr>
                            <a:t>车辆离开节点时的载重</a:t>
                          </a:r>
                          <a:endParaRPr lang="zh-CN" sz="140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+mn-ea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30" name="组合 29"/>
          <p:cNvGrpSpPr/>
          <p:nvPr/>
        </p:nvGrpSpPr>
        <p:grpSpPr>
          <a:xfrm>
            <a:off x="7352030" y="1771650"/>
            <a:ext cx="4297045" cy="4231005"/>
            <a:chOff x="11494" y="3083"/>
            <a:chExt cx="6767" cy="6663"/>
          </a:xfrm>
        </p:grpSpPr>
        <p:sp>
          <p:nvSpPr>
            <p:cNvPr id="32" name="Rectangle 5"/>
            <p:cNvSpPr/>
            <p:nvPr/>
          </p:nvSpPr>
          <p:spPr>
            <a:xfrm>
              <a:off x="11494" y="3083"/>
              <a:ext cx="6767" cy="6663"/>
            </a:xfrm>
            <a:prstGeom prst="rect">
              <a:avLst/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id-ID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11788" y="3356"/>
                  <a:ext cx="6174" cy="62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动态建模思路如下：</a:t>
                  </a:r>
                  <a:endPara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每隔十分钟调用该优化算法进行规划。</a:t>
                  </a:r>
                  <a:endPara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调用算法时输入：</a:t>
                  </a:r>
                  <a:endPara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①</a:t>
                  </a:r>
                  <a:r>
                    <a:rPr kumimoji="0" lang="en-US" altLang="zh-CN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 </a:t>
                  </a:r>
                  <a:r>
                    <a:rPr kumimoji="0" lang="zh-CN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车辆信息：当前位置及状态（行驶中、工厂）</a:t>
                  </a:r>
                  <a:endPara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②</a:t>
                  </a:r>
                  <a:r>
                    <a:rPr kumimoji="0" lang="en-US" altLang="zh-CN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 </a:t>
                  </a:r>
                  <a:r>
                    <a:rPr kumimoji="0" lang="zh-CN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订单信息：订单总集合</a:t>
                  </a:r>
                  <a14:m>
                    <m:oMath xmlns:m="http://schemas.openxmlformats.org/officeDocument/2006/math"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PPOSans M"/>
                        </a:rPr>
                        <m:t>𝑂</m:t>
                      </m:r>
                    </m:oMath>
                  </a14:m>
                  <a:r>
                    <a:rPr kumimoji="0" lang="zh-CN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，将订单分为可被规划订单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𝑂</m:t>
                          </m:r>
                        </m:e>
                        <m:sub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kumimoji="0" lang="zh-CN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（新产生的订单以及可被重规划的订单，用集合表示）与不可重规划订单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𝑂</m:t>
                          </m:r>
                        </m:e>
                        <m:sub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kumimoji="0" lang="zh-CN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（已经装车订单及还未装车订单）。</a:t>
                  </a:r>
                  <a:endPara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针对订单，其五元组信息</a:t>
                  </a:r>
                  <a14:m>
                    <m:oMath xmlns:m="http://schemas.openxmlformats.org/officeDocument/2006/math"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PPOSans M"/>
                        </a:rPr>
                        <m:t>(</m:t>
                      </m:r>
                      <m:sSubSup>
                        <m:sSubSupPr>
                          <m:ctrlPr>
                            <a:rPr kumimoji="0" lang="en-US" altLang="zh-CN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</m:ctrlPr>
                        </m:sSubSupPr>
                        <m:e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𝐹</m:t>
                          </m:r>
                        </m:e>
                        <m:sub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𝑝</m:t>
                          </m:r>
                        </m:sub>
                        <m:sup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𝑜</m:t>
                          </m:r>
                        </m:sup>
                      </m:sSubSup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PPOSans M"/>
                        </a:rPr>
                        <m:t>,</m:t>
                      </m:r>
                      <m:sSubSup>
                        <m:sSubSupPr>
                          <m:ctrlPr>
                            <a:rPr kumimoji="0" lang="en-US" altLang="zh-CN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</m:ctrlPr>
                        </m:sSubSupPr>
                        <m:e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𝐹</m:t>
                          </m:r>
                        </m:e>
                        <m:sub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𝑑</m:t>
                          </m:r>
                        </m:sub>
                        <m:sup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𝑜</m:t>
                          </m:r>
                        </m:sup>
                      </m:sSubSup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PPOSans M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𝑜</m:t>
                          </m:r>
                        </m:sub>
                      </m:sSub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PPOSans M"/>
                        </a:rPr>
                        <m:t>,</m:t>
                      </m:r>
                      <m:sSubSup>
                        <m:sSubSupPr>
                          <m:ctrlPr>
                            <a:rPr kumimoji="0" lang="en-US" altLang="zh-CN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</m:ctrlPr>
                        </m:sSubSupPr>
                        <m:e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𝑒</m:t>
                          </m:r>
                        </m:sub>
                        <m:sup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𝑜</m:t>
                          </m:r>
                        </m:sup>
                      </m:sSubSup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PPOSans M"/>
                        </a:rPr>
                        <m:t>,</m:t>
                      </m:r>
                      <m:sSubSup>
                        <m:sSubSupPr>
                          <m:ctrlPr>
                            <a:rPr kumimoji="0" lang="en-US" altLang="zh-CN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</m:ctrlPr>
                        </m:sSubSupPr>
                        <m:e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𝑙</m:t>
                          </m:r>
                        </m:sub>
                        <m:sup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𝑜</m:t>
                          </m:r>
                        </m:sup>
                      </m:sSubSup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PPOSans M"/>
                        </a:rPr>
                        <m:t>)</m:t>
                      </m:r>
                    </m:oMath>
                  </a14:m>
                  <a:r>
                    <a:rPr kumimoji="0" lang="zh-CN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分别表示该订单的起始节点、终止节点、需求量、订单产生时间、订单承诺完成时间。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POSans M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kumimoji="0" lang="zh-CN" alt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anose="020B0502040204020203" charset="-122"/>
                      <a:ea typeface="微软雅黑 Light" panose="020B0502040204020203" charset="-122"/>
                    </a:rPr>
                    <a:t>表示订单的装载时间与卸载时间。</a:t>
                  </a:r>
                  <a:endPara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</a:endParaRPr>
                </a:p>
              </p:txBody>
            </p:sp>
          </mc:Choice>
          <mc:Fallback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8" y="3356"/>
                  <a:ext cx="6174" cy="627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连接符 33"/>
            <p:cNvCxnSpPr/>
            <p:nvPr/>
          </p:nvCxnSpPr>
          <p:spPr>
            <a:xfrm>
              <a:off x="11563" y="3296"/>
              <a:ext cx="3118" cy="0"/>
            </a:xfrm>
            <a:prstGeom prst="line">
              <a:avLst/>
            </a:prstGeom>
            <a:ln w="9525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1671" y="3156"/>
              <a:ext cx="0" cy="2475"/>
            </a:xfrm>
            <a:prstGeom prst="line">
              <a:avLst/>
            </a:prstGeom>
            <a:ln w="9525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5050" y="9158"/>
              <a:ext cx="3118" cy="0"/>
            </a:xfrm>
            <a:prstGeom prst="line">
              <a:avLst/>
            </a:prstGeom>
            <a:ln w="9525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8066" y="6798"/>
              <a:ext cx="0" cy="2475"/>
            </a:xfrm>
            <a:prstGeom prst="line">
              <a:avLst/>
            </a:prstGeom>
            <a:ln w="9525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 flipV="1">
            <a:off x="-1330666" y="-466909"/>
            <a:ext cx="579863" cy="1108076"/>
          </a:xfrm>
          <a:prstGeom prst="rect">
            <a:avLst/>
          </a:prstGeom>
          <a:solidFill>
            <a:srgbClr val="660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773725" y="6860865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4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5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58" name="组合 57"/>
          <p:cNvGrpSpPr/>
          <p:nvPr/>
        </p:nvGrpSpPr>
        <p:grpSpPr>
          <a:xfrm>
            <a:off x="868553" y="336550"/>
            <a:ext cx="3324860" cy="713740"/>
            <a:chOff x="1009" y="530"/>
            <a:chExt cx="5236" cy="1124"/>
          </a:xfrm>
        </p:grpSpPr>
        <p:sp>
          <p:nvSpPr>
            <p:cNvPr id="59" name="文本框 58"/>
            <p:cNvSpPr txBox="1"/>
            <p:nvPr/>
          </p:nvSpPr>
          <p:spPr>
            <a:xfrm>
              <a:off x="1009" y="530"/>
              <a:ext cx="2710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dist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2.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模型建立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54" y="1046"/>
              <a:ext cx="5191" cy="6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+mn-ea"/>
                </a:rPr>
                <a:t>Model establishment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</a:endParaRPr>
            </a:p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 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图片包含 游戏机, 建筑, 标志, 围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860855" cy="608586"/>
          </a:xfrm>
          <a:prstGeom prst="rect">
            <a:avLst/>
          </a:prstGeom>
        </p:spPr>
      </p:pic>
      <p:pic>
        <p:nvPicPr>
          <p:cNvPr id="28" name="图片 27" descr="建筑的摆设布局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17855" y="3410600"/>
            <a:ext cx="10034905" cy="292925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8100000" algn="tr" rotWithShape="0">
              <a:srgbClr val="580C6E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cs typeface="+mn-cs"/>
              <a:sym typeface="思源黑体 CN Normal" panose="020B0400000000000000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62450" y="4026535"/>
            <a:ext cx="7621905" cy="1527810"/>
            <a:chOff x="7339" y="6024"/>
            <a:chExt cx="12003" cy="2406"/>
          </a:xfrm>
        </p:grpSpPr>
        <p:sp>
          <p:nvSpPr>
            <p:cNvPr id="6" name="文本框 5"/>
            <p:cNvSpPr txBox="1"/>
            <p:nvPr/>
          </p:nvSpPr>
          <p:spPr>
            <a:xfrm>
              <a:off x="7339" y="6024"/>
              <a:ext cx="10484" cy="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just" defTabSz="266700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式（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）保证订单能够跟随相应的车辆进行移动；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339" y="7883"/>
              <a:ext cx="12003" cy="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just" defTabSz="266700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式（2）保证订单能够在跟随相应的车辆前往终点；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2910" y="1384300"/>
            <a:ext cx="4701540" cy="2393315"/>
            <a:chOff x="9307" y="2062"/>
            <a:chExt cx="7404" cy="3769"/>
          </a:xfrm>
        </p:grpSpPr>
        <p:sp>
          <p:nvSpPr>
            <p:cNvPr id="10" name="圆角矩形 9"/>
            <p:cNvSpPr/>
            <p:nvPr/>
          </p:nvSpPr>
          <p:spPr>
            <a:xfrm>
              <a:off x="9307" y="4949"/>
              <a:ext cx="7404" cy="882"/>
            </a:xfrm>
            <a:prstGeom prst="roundRect">
              <a:avLst>
                <a:gd name="adj" fmla="val 50000"/>
              </a:avLst>
            </a:prstGeom>
            <a:gradFill>
              <a:gsLst>
                <a:gs pos="12000">
                  <a:srgbClr val="660874"/>
                </a:gs>
                <a:gs pos="38000">
                  <a:srgbClr val="8F2279">
                    <a:alpha val="100000"/>
                  </a:srgbClr>
                </a:gs>
                <a:gs pos="64000">
                  <a:srgbClr val="B83B7E"/>
                </a:gs>
                <a:gs pos="94000">
                  <a:srgbClr val="DDBBE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12000">
                      <a:srgbClr val="4C1894"/>
                    </a:gs>
                    <a:gs pos="94000">
                      <a:srgbClr val="AC82EB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44" name="1"/>
            <p:cNvSpPr txBox="1"/>
            <p:nvPr/>
          </p:nvSpPr>
          <p:spPr>
            <a:xfrm>
              <a:off x="9671" y="5092"/>
              <a:ext cx="5409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针对已不可规划的订单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1"/>
            <p:cNvSpPr txBox="1"/>
            <p:nvPr/>
          </p:nvSpPr>
          <p:spPr>
            <a:xfrm>
              <a:off x="9671" y="2106"/>
              <a:ext cx="5409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针对已不可规划的订单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1"/>
            <p:cNvSpPr txBox="1"/>
            <p:nvPr/>
          </p:nvSpPr>
          <p:spPr>
            <a:xfrm>
              <a:off x="9614" y="2062"/>
              <a:ext cx="5409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针对已不可规划的订单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94030" y="1489710"/>
            <a:ext cx="11125835" cy="1412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8100000" algn="tr" rotWithShape="0">
              <a:srgbClr val="660874">
                <a:alpha val="6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92430" y="1311910"/>
            <a:ext cx="4701540" cy="560070"/>
          </a:xfrm>
          <a:prstGeom prst="roundRect">
            <a:avLst>
              <a:gd name="adj" fmla="val 50000"/>
            </a:avLst>
          </a:prstGeom>
          <a:gradFill>
            <a:gsLst>
              <a:gs pos="12000">
                <a:srgbClr val="660874"/>
              </a:gs>
              <a:gs pos="38000">
                <a:srgbClr val="8F2279">
                  <a:alpha val="100000"/>
                </a:srgbClr>
              </a:gs>
              <a:gs pos="64000">
                <a:srgbClr val="B83B7E"/>
              </a:gs>
              <a:gs pos="94000">
                <a:srgbClr val="DDBBE2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20" name="1"/>
          <p:cNvSpPr txBox="1"/>
          <p:nvPr/>
        </p:nvSpPr>
        <p:spPr>
          <a:xfrm>
            <a:off x="654050" y="1412240"/>
            <a:ext cx="343471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spc="13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目标函数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45355" y="1506604"/>
            <a:ext cx="5080000" cy="3473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 defTabSz="26670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最小化订单总超时及车辆的平均行驶距离</a:t>
            </a:r>
            <a:endParaRPr lang="zh-CN" altLang="en-US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2" name="图片 1" descr="放大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45355" y="1485930"/>
            <a:ext cx="379095" cy="386080"/>
          </a:xfrm>
          <a:prstGeom prst="rect">
            <a:avLst/>
          </a:prstGeom>
        </p:spPr>
      </p:pic>
      <p:pic>
        <p:nvPicPr>
          <p:cNvPr id="8" name="图片 7" descr="放大镜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193540" y="4118610"/>
            <a:ext cx="212092" cy="216000"/>
          </a:xfrm>
          <a:prstGeom prst="rect">
            <a:avLst/>
          </a:prstGeom>
        </p:spPr>
      </p:pic>
      <p:pic>
        <p:nvPicPr>
          <p:cNvPr id="29" name="图片 28" descr="放大镜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193540" y="5292144"/>
            <a:ext cx="212092" cy="21600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772160" y="3910965"/>
            <a:ext cx="3148330" cy="706755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772159" y="5041265"/>
            <a:ext cx="3148329" cy="706755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rcRect l="28291" r="27582"/>
          <a:stretch>
            <a:fillRect/>
          </a:stretch>
        </p:blipFill>
        <p:spPr>
          <a:xfrm>
            <a:off x="772160" y="3960420"/>
            <a:ext cx="2923955" cy="74837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3536" y="5027930"/>
            <a:ext cx="2089150" cy="72009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401283" y="4093210"/>
            <a:ext cx="59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600" dirty="0"/>
          </a:p>
        </p:txBody>
      </p:sp>
      <p:sp>
        <p:nvSpPr>
          <p:cNvPr id="33" name="文本框 32"/>
          <p:cNvSpPr txBox="1"/>
          <p:nvPr/>
        </p:nvSpPr>
        <p:spPr>
          <a:xfrm>
            <a:off x="3386790" y="5165767"/>
            <a:ext cx="59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6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6836" y="1982324"/>
            <a:ext cx="6887523" cy="777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 flipV="1">
            <a:off x="-1330666" y="-466909"/>
            <a:ext cx="579863" cy="1108076"/>
          </a:xfrm>
          <a:prstGeom prst="rect">
            <a:avLst/>
          </a:prstGeom>
          <a:solidFill>
            <a:srgbClr val="660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0" y="6811843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4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5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61" name="直接连接符 60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图片包含 游戏机, 建筑, 标志, 围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860855" cy="608586"/>
          </a:xfrm>
          <a:prstGeom prst="rect">
            <a:avLst/>
          </a:prstGeom>
        </p:spPr>
      </p:pic>
      <p:pic>
        <p:nvPicPr>
          <p:cNvPr id="28" name="图片 27" descr="建筑的摆设布局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76580" y="2062990"/>
            <a:ext cx="11333447" cy="258074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8100000" algn="tr" rotWithShape="0">
              <a:srgbClr val="580C6E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430" y="1469844"/>
            <a:ext cx="4526029" cy="472733"/>
          </a:xfrm>
          <a:prstGeom prst="roundRect">
            <a:avLst>
              <a:gd name="adj" fmla="val 50000"/>
            </a:avLst>
          </a:prstGeom>
          <a:gradFill>
            <a:gsLst>
              <a:gs pos="12000">
                <a:srgbClr val="660874"/>
              </a:gs>
              <a:gs pos="38000">
                <a:srgbClr val="8F2279">
                  <a:alpha val="100000"/>
                </a:srgbClr>
              </a:gs>
              <a:gs pos="64000">
                <a:srgbClr val="B83B7E"/>
              </a:gs>
              <a:gs pos="94000">
                <a:srgbClr val="DDBBE2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20" name="1"/>
          <p:cNvSpPr txBox="1"/>
          <p:nvPr/>
        </p:nvSpPr>
        <p:spPr>
          <a:xfrm>
            <a:off x="576580" y="1556204"/>
            <a:ext cx="3434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spc="13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针对可被规划的订单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409161" y="2055136"/>
            <a:ext cx="1866900" cy="0"/>
          </a:xfrm>
          <a:prstGeom prst="line">
            <a:avLst/>
          </a:prstGeom>
          <a:ln w="95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750560" y="2077302"/>
            <a:ext cx="6657340" cy="319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式（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）保证订单能够在起点被分配的车辆搭载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742258" y="2711994"/>
            <a:ext cx="6196965" cy="544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式（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）保证订单能够被分配的车辆送往终点，其逻辑与（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）相同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716202" y="5002828"/>
            <a:ext cx="5962015" cy="784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Times New Roman" panose="02020603050405020304"/>
                <a:ea typeface="宋体" panose="02010600030101010101" pitchFamily="2" charset="-122"/>
              </a:rPr>
              <a:t>式（</a:t>
            </a:r>
            <a:r>
              <a:rPr lang="en-US" altLang="zh-CN" sz="1600" b="1" dirty="0">
                <a:latin typeface="Times New Roman" panose="02020603050405020304"/>
                <a:ea typeface="Times New Roman" panose="02020603050405020304"/>
              </a:rPr>
              <a:t>7</a:t>
            </a:r>
            <a:r>
              <a:rPr lang="zh-CN" altLang="en-US" sz="1600" b="1" dirty="0">
                <a:latin typeface="Times New Roman" panose="02020603050405020304"/>
                <a:ea typeface="宋体" panose="02010600030101010101" pitchFamily="2" charset="-122"/>
              </a:rPr>
              <a:t>）保证车辆在任意一条道路上行驶时，装载的订单量总和小于其最大载重。</a:t>
            </a:r>
            <a:endParaRPr lang="zh-CN" altLang="en-US" sz="1600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78" name="图片 77" descr="图钉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6075" y="3066415"/>
            <a:ext cx="383540" cy="383540"/>
          </a:xfrm>
          <a:prstGeom prst="rect">
            <a:avLst/>
          </a:prstGeom>
        </p:spPr>
      </p:pic>
      <p:pic>
        <p:nvPicPr>
          <p:cNvPr id="80" name="图片 79" descr="图钉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500000">
            <a:off x="6737985" y="6412128"/>
            <a:ext cx="383540" cy="383540"/>
          </a:xfrm>
          <a:prstGeom prst="rect">
            <a:avLst/>
          </a:prstGeom>
        </p:spPr>
      </p:pic>
      <p:cxnSp>
        <p:nvCxnSpPr>
          <p:cNvPr id="86" name="直接连接符 85"/>
          <p:cNvCxnSpPr/>
          <p:nvPr/>
        </p:nvCxnSpPr>
        <p:spPr>
          <a:xfrm flipH="1">
            <a:off x="10104120" y="5787082"/>
            <a:ext cx="555" cy="400358"/>
          </a:xfrm>
          <a:prstGeom prst="line">
            <a:avLst/>
          </a:prstGeom>
          <a:ln w="28575">
            <a:solidFill>
              <a:srgbClr val="660874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 flipH="1" flipV="1">
            <a:off x="7077075" y="6176645"/>
            <a:ext cx="3027600" cy="0"/>
          </a:xfrm>
          <a:prstGeom prst="straightConnector1">
            <a:avLst/>
          </a:prstGeom>
          <a:ln w="28575">
            <a:solidFill>
              <a:srgbClr val="660874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 descr="放大镜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575935" y="2142707"/>
            <a:ext cx="212092" cy="216000"/>
          </a:xfrm>
          <a:prstGeom prst="rect">
            <a:avLst/>
          </a:prstGeom>
        </p:spPr>
      </p:pic>
      <p:pic>
        <p:nvPicPr>
          <p:cNvPr id="2" name="图片 1" descr="放大镜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553494" y="2876409"/>
            <a:ext cx="212092" cy="216000"/>
          </a:xfrm>
          <a:prstGeom prst="rect">
            <a:avLst/>
          </a:prstGeom>
        </p:spPr>
      </p:pic>
      <p:pic>
        <p:nvPicPr>
          <p:cNvPr id="3" name="图片 2" descr="放大镜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497186" y="5367432"/>
            <a:ext cx="212092" cy="21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6738" y="2036996"/>
            <a:ext cx="3769326" cy="510624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3707" y="2020398"/>
            <a:ext cx="2977588" cy="5809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6738" y="2697986"/>
            <a:ext cx="3769325" cy="551264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968" y="2714647"/>
            <a:ext cx="3163317" cy="6152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49757" y="5258449"/>
            <a:ext cx="3832205" cy="504216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5415280" y="2036996"/>
            <a:ext cx="11011" cy="3662989"/>
          </a:xfrm>
          <a:prstGeom prst="line">
            <a:avLst/>
          </a:prstGeom>
          <a:ln w="28575" cmpd="sng">
            <a:solidFill>
              <a:srgbClr val="660874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26738" y="3336253"/>
            <a:ext cx="3769326" cy="510624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6738" y="3997243"/>
            <a:ext cx="3769325" cy="551264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60610" y="3353724"/>
            <a:ext cx="5337147" cy="6027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48521" y="4030586"/>
            <a:ext cx="5512968" cy="622637"/>
          </a:xfrm>
          <a:prstGeom prst="rect">
            <a:avLst/>
          </a:prstGeom>
        </p:spPr>
      </p:pic>
      <p:sp>
        <p:nvSpPr>
          <p:cNvPr id="21" name="圆角矩形 16"/>
          <p:cNvSpPr/>
          <p:nvPr/>
        </p:nvSpPr>
        <p:spPr>
          <a:xfrm>
            <a:off x="378042" y="4729433"/>
            <a:ext cx="4526029" cy="472733"/>
          </a:xfrm>
          <a:prstGeom prst="roundRect">
            <a:avLst>
              <a:gd name="adj" fmla="val 50000"/>
            </a:avLst>
          </a:prstGeom>
          <a:gradFill>
            <a:gsLst>
              <a:gs pos="12000">
                <a:srgbClr val="660874"/>
              </a:gs>
              <a:gs pos="38000">
                <a:srgbClr val="8F2279">
                  <a:alpha val="100000"/>
                </a:srgbClr>
              </a:gs>
              <a:gs pos="64000">
                <a:srgbClr val="B83B7E"/>
              </a:gs>
              <a:gs pos="94000">
                <a:srgbClr val="DDBBE2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22" name="1"/>
          <p:cNvSpPr txBox="1"/>
          <p:nvPr/>
        </p:nvSpPr>
        <p:spPr>
          <a:xfrm>
            <a:off x="562192" y="4815793"/>
            <a:ext cx="3434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spc="13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容量约束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4"/>
          <a:srcRect r="23990" b="-4404"/>
          <a:stretch>
            <a:fillRect/>
          </a:stretch>
        </p:blipFill>
        <p:spPr>
          <a:xfrm>
            <a:off x="-680911" y="5268793"/>
            <a:ext cx="4869196" cy="50421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68553" y="336550"/>
            <a:ext cx="3324860" cy="713740"/>
            <a:chOff x="1009" y="530"/>
            <a:chExt cx="5236" cy="1124"/>
          </a:xfrm>
        </p:grpSpPr>
        <p:sp>
          <p:nvSpPr>
            <p:cNvPr id="7" name="文本框 6"/>
            <p:cNvSpPr txBox="1"/>
            <p:nvPr/>
          </p:nvSpPr>
          <p:spPr>
            <a:xfrm>
              <a:off x="1009" y="530"/>
              <a:ext cx="2710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dist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2.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模型建立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54" y="1046"/>
              <a:ext cx="5191" cy="6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+mn-ea"/>
                </a:rPr>
                <a:t>Model establishment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</a:endParaRPr>
            </a:p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 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contrast="96000"/>
          </a:blip>
          <a:stretch>
            <a:fillRect/>
          </a:stretch>
        </p:blipFill>
        <p:spPr>
          <a:xfrm>
            <a:off x="5651629" y="3328288"/>
            <a:ext cx="6196965" cy="1080403"/>
          </a:xfrm>
          <a:prstGeom prst="rect">
            <a:avLst/>
          </a:prstGeom>
          <a:ln w="28575">
            <a:solidFill>
              <a:srgbClr val="660874"/>
            </a:solidFill>
            <a:prstDash val="dash"/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contrast="96000"/>
          </a:blip>
          <a:stretch>
            <a:fillRect/>
          </a:stretch>
        </p:blipFill>
        <p:spPr>
          <a:xfrm>
            <a:off x="825097" y="5959140"/>
            <a:ext cx="6029555" cy="539333"/>
          </a:xfrm>
          <a:prstGeom prst="rect">
            <a:avLst/>
          </a:prstGeom>
          <a:ln w="28575">
            <a:solidFill>
              <a:srgbClr val="660874"/>
            </a:solidFill>
            <a:prstDash val="dash"/>
          </a:ln>
        </p:spPr>
      </p:pic>
      <p:sp>
        <p:nvSpPr>
          <p:cNvPr id="33" name="文本框 32"/>
          <p:cNvSpPr txBox="1"/>
          <p:nvPr/>
        </p:nvSpPr>
        <p:spPr>
          <a:xfrm>
            <a:off x="4123103" y="2117837"/>
            <a:ext cx="79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400" dirty="0"/>
          </a:p>
        </p:txBody>
      </p:sp>
      <p:sp>
        <p:nvSpPr>
          <p:cNvPr id="34" name="文本框 33"/>
          <p:cNvSpPr txBox="1"/>
          <p:nvPr/>
        </p:nvSpPr>
        <p:spPr>
          <a:xfrm>
            <a:off x="4123103" y="2822229"/>
            <a:ext cx="79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4123103" y="3449652"/>
            <a:ext cx="79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101329" y="4124947"/>
            <a:ext cx="79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4123103" y="5360719"/>
            <a:ext cx="79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 flipV="1">
            <a:off x="-1330666" y="-466909"/>
            <a:ext cx="579863" cy="1108076"/>
          </a:xfrm>
          <a:prstGeom prst="rect">
            <a:avLst/>
          </a:prstGeom>
          <a:solidFill>
            <a:srgbClr val="660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0" y="6811843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4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5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61" name="直接连接符 60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图片包含 游戏机, 建筑, 标志, 围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860855" cy="608586"/>
          </a:xfrm>
          <a:prstGeom prst="rect">
            <a:avLst/>
          </a:prstGeom>
        </p:spPr>
      </p:pic>
      <p:pic>
        <p:nvPicPr>
          <p:cNvPr id="28" name="图片 27" descr="建筑的摆设布局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11203" y="6114076"/>
            <a:ext cx="3036277" cy="91375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72745" y="2246457"/>
            <a:ext cx="11574780" cy="3927475"/>
            <a:chOff x="693" y="4003"/>
            <a:chExt cx="18228" cy="6185"/>
          </a:xfrm>
        </p:grpSpPr>
        <p:sp>
          <p:nvSpPr>
            <p:cNvPr id="42" name="矩形 41"/>
            <p:cNvSpPr/>
            <p:nvPr/>
          </p:nvSpPr>
          <p:spPr>
            <a:xfrm>
              <a:off x="908" y="5062"/>
              <a:ext cx="18013" cy="512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" dist="38100" dir="8100000" algn="tr" rotWithShape="0">
                <a:srgbClr val="580C6E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93" y="4003"/>
              <a:ext cx="14267" cy="891"/>
              <a:chOff x="9334" y="4202"/>
              <a:chExt cx="14267" cy="891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9334" y="4202"/>
                <a:ext cx="14267" cy="8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2000">
                    <a:srgbClr val="660874"/>
                  </a:gs>
                  <a:gs pos="38000">
                    <a:srgbClr val="8F2279">
                      <a:alpha val="100000"/>
                    </a:srgbClr>
                  </a:gs>
                  <a:gs pos="64000">
                    <a:srgbClr val="B83B7E"/>
                  </a:gs>
                  <a:gs pos="94000">
                    <a:srgbClr val="DDBBE2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12000">
                        <a:srgbClr val="4C1894"/>
                      </a:gs>
                      <a:gs pos="94000">
                        <a:srgbClr val="AC82EB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44" name="1"/>
              <p:cNvSpPr txBox="1"/>
              <p:nvPr/>
            </p:nvSpPr>
            <p:spPr>
              <a:xfrm>
                <a:off x="9713" y="4355"/>
                <a:ext cx="11396" cy="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400" spc="130">
                    <a:solidFill>
                      <a:schemeClr val="tx2"/>
                    </a:solidFill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00000"/>
                  </a:lnSpc>
                  <a:defRPr/>
                </a:pPr>
                <a:r>
                  <a: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时间窗约束：（假设旅行时间中包含对应的</a:t>
                </a:r>
                <a:r>
                  <a:rPr lang="en-US" altLang="zh-CN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approaching time</a:t>
                </a:r>
                <a:r>
                  <a: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）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8480860" y="3064063"/>
            <a:ext cx="2411095" cy="374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式（</a:t>
            </a:r>
            <a:r>
              <a:rPr lang="en-US" altLang="zh-CN" sz="1400" b="1" dirty="0">
                <a:latin typeface="Times New Roman" panose="02020603050405020304"/>
                <a:ea typeface="Times New Roman" panose="02020603050405020304"/>
              </a:rPr>
              <a:t>8</a:t>
            </a: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）为到达时间约束</a:t>
            </a:r>
            <a:endParaRPr lang="zh-CN" altLang="en-US" sz="1400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51074" y="3707290"/>
            <a:ext cx="4272679" cy="69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式（</a:t>
            </a:r>
            <a:r>
              <a:rPr lang="en-US" altLang="zh-CN" sz="1400" b="1" dirty="0">
                <a:latin typeface="Times New Roman" panose="02020603050405020304"/>
                <a:ea typeface="宋体" panose="02010600030101010101" pitchFamily="2" charset="-122"/>
              </a:rPr>
              <a:t>9</a:t>
            </a: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）表示车辆</a:t>
            </a:r>
            <a:r>
              <a:rPr lang="en-US" altLang="zh-CN" sz="1400" b="1" i="1" dirty="0">
                <a:latin typeface="Times New Roman" panose="02020603050405020304"/>
                <a:ea typeface="Times New Roman" panose="02020603050405020304"/>
              </a:rPr>
              <a:t>k</a:t>
            </a: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到达节点</a:t>
            </a:r>
            <a:r>
              <a:rPr lang="en-US" altLang="zh-CN" sz="1400" b="1" dirty="0" err="1">
                <a:latin typeface="Times New Roman" panose="02020603050405020304"/>
                <a:ea typeface="Times New Roman" panose="02020603050405020304"/>
              </a:rPr>
              <a:t>i</a:t>
            </a: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后开始服务的时间应当晚于订单的产生时间</a:t>
            </a:r>
            <a:endParaRPr lang="zh-CN" altLang="en-US" sz="1400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75326" y="4539526"/>
            <a:ext cx="4272678" cy="69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式（</a:t>
            </a:r>
            <a:r>
              <a:rPr lang="en-US" altLang="zh-CN" sz="1400" b="1" dirty="0">
                <a:latin typeface="Times New Roman" panose="02020603050405020304"/>
                <a:ea typeface="Times New Roman" panose="02020603050405020304"/>
              </a:rPr>
              <a:t>10</a:t>
            </a: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）是对等待时间的核算。车辆</a:t>
            </a:r>
            <a:r>
              <a:rPr lang="en-US" altLang="zh-CN" sz="1400" b="1" i="1" dirty="0">
                <a:latin typeface="Times New Roman" panose="02020603050405020304"/>
                <a:ea typeface="Times New Roman" panose="02020603050405020304"/>
              </a:rPr>
              <a:t>k</a:t>
            </a: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到达节点</a:t>
            </a:r>
            <a:r>
              <a:rPr lang="en-US" altLang="zh-CN" sz="1400" b="1" i="1" dirty="0" err="1">
                <a:latin typeface="Times New Roman" panose="02020603050405020304"/>
                <a:ea typeface="Times New Roman" panose="02020603050405020304"/>
              </a:rPr>
              <a:t>i</a:t>
            </a: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后，将会在其码头集合</a:t>
            </a:r>
            <a:r>
              <a:rPr lang="en-US" altLang="zh-CN" sz="1400" b="1" i="1" dirty="0"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sz="1400" b="1" i="1" baseline="-25000" dirty="0">
                <a:latin typeface="Times New Roman" panose="02020603050405020304"/>
                <a:ea typeface="Times New Roman" panose="02020603050405020304"/>
              </a:rPr>
              <a:t>i</a:t>
            </a: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中选择最早空闲的码头开始服务</a:t>
            </a:r>
            <a:endParaRPr lang="zh-CN" altLang="en-US" sz="1400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08961" y="5333518"/>
            <a:ext cx="4272679" cy="69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式（</a:t>
            </a:r>
            <a:r>
              <a:rPr lang="en-US" altLang="zh-CN" sz="1400" b="1" dirty="0">
                <a:latin typeface="Times New Roman" panose="02020603050405020304"/>
                <a:ea typeface="Times New Roman" panose="02020603050405020304"/>
              </a:rPr>
              <a:t>11</a:t>
            </a: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）是对车辆</a:t>
            </a:r>
            <a:r>
              <a:rPr lang="en-US" altLang="zh-CN" sz="1400" b="1" i="1" dirty="0">
                <a:latin typeface="Times New Roman" panose="02020603050405020304"/>
                <a:ea typeface="Times New Roman" panose="02020603050405020304"/>
              </a:rPr>
              <a:t>k</a:t>
            </a:r>
            <a:r>
              <a:rPr lang="zh-CN" altLang="en-US" sz="1400" b="1" dirty="0">
                <a:latin typeface="Times New Roman" panose="02020603050405020304"/>
                <a:ea typeface="宋体" panose="02010600030101010101" pitchFamily="2" charset="-122"/>
              </a:rPr>
              <a:t>在节点的订单总超时核算。为简化模型，此处对准确的订单总超时进行了近似计算</a:t>
            </a:r>
            <a:endParaRPr lang="zh-CN" altLang="en-US" sz="1400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22" name="图片 21" descr="放大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255096" y="3211744"/>
            <a:ext cx="212092" cy="216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613410" y="3059430"/>
            <a:ext cx="6590665" cy="617220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放大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462755" y="3859484"/>
            <a:ext cx="212092" cy="216000"/>
          </a:xfrm>
          <a:prstGeom prst="rect">
            <a:avLst/>
          </a:prstGeom>
        </p:spPr>
      </p:pic>
      <p:pic>
        <p:nvPicPr>
          <p:cNvPr id="26" name="图片 25" descr="放大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462755" y="4719798"/>
            <a:ext cx="212092" cy="216000"/>
          </a:xfrm>
          <a:prstGeom prst="rect">
            <a:avLst/>
          </a:prstGeom>
        </p:spPr>
      </p:pic>
      <p:pic>
        <p:nvPicPr>
          <p:cNvPr id="29" name="图片 28" descr="放大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462631" y="5424666"/>
            <a:ext cx="212092" cy="216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13410" y="3828415"/>
            <a:ext cx="6590665" cy="617220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13410" y="4585754"/>
            <a:ext cx="6590665" cy="617220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19125" y="5355590"/>
            <a:ext cx="6584950" cy="617220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/>
          <p:cNvCxnSpPr/>
          <p:nvPr/>
        </p:nvCxnSpPr>
        <p:spPr>
          <a:xfrm flipV="1">
            <a:off x="9588500" y="2224292"/>
            <a:ext cx="11430" cy="831215"/>
          </a:xfrm>
          <a:prstGeom prst="straightConnector1">
            <a:avLst/>
          </a:prstGeom>
          <a:ln w="28575"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868553" y="336550"/>
            <a:ext cx="3324860" cy="713740"/>
            <a:chOff x="1009" y="530"/>
            <a:chExt cx="5236" cy="1124"/>
          </a:xfrm>
        </p:grpSpPr>
        <p:sp>
          <p:nvSpPr>
            <p:cNvPr id="5" name="文本框 4"/>
            <p:cNvSpPr txBox="1"/>
            <p:nvPr/>
          </p:nvSpPr>
          <p:spPr>
            <a:xfrm>
              <a:off x="1009" y="530"/>
              <a:ext cx="2710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dist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2.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模型建立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54" y="1046"/>
              <a:ext cx="5191" cy="6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+mn-ea"/>
                </a:rPr>
                <a:t>Model establishment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</a:endParaRPr>
            </a:p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 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contrast="96000"/>
          </a:blip>
          <a:stretch>
            <a:fillRect/>
          </a:stretch>
        </p:blipFill>
        <p:spPr>
          <a:xfrm>
            <a:off x="6609442" y="962752"/>
            <a:ext cx="5276088" cy="1190244"/>
          </a:xfrm>
          <a:prstGeom prst="rect">
            <a:avLst/>
          </a:prstGeom>
          <a:ln w="28575">
            <a:solidFill>
              <a:srgbClr val="660874"/>
            </a:solidFill>
            <a:prstDash val="dash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240" y="3131509"/>
            <a:ext cx="6546286" cy="4631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31" y="3837568"/>
            <a:ext cx="5852923" cy="6610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820" y="4598533"/>
            <a:ext cx="6044039" cy="61302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065" y="5333518"/>
            <a:ext cx="6454634" cy="6408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 flipV="1">
            <a:off x="-1330666" y="-466909"/>
            <a:ext cx="579863" cy="1108076"/>
          </a:xfrm>
          <a:prstGeom prst="rect">
            <a:avLst/>
          </a:prstGeom>
          <a:solidFill>
            <a:srgbClr val="660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0" y="6811843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4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5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61" name="直接连接符 60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图片包含 游戏机, 建筑, 标志, 围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860855" cy="60858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22910" y="1673225"/>
            <a:ext cx="10188575" cy="1373505"/>
            <a:chOff x="666" y="4750"/>
            <a:chExt cx="16045" cy="2163"/>
          </a:xfrm>
        </p:grpSpPr>
        <p:sp>
          <p:nvSpPr>
            <p:cNvPr id="42" name="矩形 41"/>
            <p:cNvSpPr/>
            <p:nvPr/>
          </p:nvSpPr>
          <p:spPr>
            <a:xfrm>
              <a:off x="908" y="5062"/>
              <a:ext cx="15803" cy="185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" dist="38100" dir="8100000" algn="tr" rotWithShape="0">
                <a:srgbClr val="580C6E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66" y="4750"/>
              <a:ext cx="7404" cy="882"/>
              <a:chOff x="9307" y="4949"/>
              <a:chExt cx="7404" cy="882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9307" y="4949"/>
                <a:ext cx="7404" cy="8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2000">
                    <a:srgbClr val="660874"/>
                  </a:gs>
                  <a:gs pos="38000">
                    <a:srgbClr val="8F2279">
                      <a:alpha val="100000"/>
                    </a:srgbClr>
                  </a:gs>
                  <a:gs pos="64000">
                    <a:srgbClr val="B83B7E"/>
                  </a:gs>
                  <a:gs pos="94000">
                    <a:srgbClr val="DDBBE2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12000">
                        <a:srgbClr val="4C1894"/>
                      </a:gs>
                      <a:gs pos="94000">
                        <a:srgbClr val="AC82EB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44" name="1"/>
              <p:cNvSpPr txBox="1"/>
              <p:nvPr/>
            </p:nvSpPr>
            <p:spPr>
              <a:xfrm>
                <a:off x="9671" y="5092"/>
                <a:ext cx="5409" cy="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400" spc="130">
                    <a:solidFill>
                      <a:schemeClr val="tx2"/>
                    </a:solidFill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00000"/>
                  </a:lnSpc>
                  <a:defRPr/>
                </a:pPr>
                <a:r>
                  <a: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后进先出约束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22910" y="3368238"/>
            <a:ext cx="10256520" cy="2668270"/>
            <a:chOff x="666" y="4750"/>
            <a:chExt cx="16152" cy="4202"/>
          </a:xfrm>
        </p:grpSpPr>
        <p:sp>
          <p:nvSpPr>
            <p:cNvPr id="38" name="矩形 37"/>
            <p:cNvSpPr/>
            <p:nvPr/>
          </p:nvSpPr>
          <p:spPr>
            <a:xfrm>
              <a:off x="1015" y="5122"/>
              <a:ext cx="15803" cy="383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" dist="38100" dir="8100000" algn="tr" rotWithShape="0">
                <a:srgbClr val="580C6E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66" y="4750"/>
              <a:ext cx="7404" cy="882"/>
              <a:chOff x="9307" y="4949"/>
              <a:chExt cx="7404" cy="882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9307" y="4949"/>
                <a:ext cx="7404" cy="8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2000">
                    <a:srgbClr val="660874"/>
                  </a:gs>
                  <a:gs pos="38000">
                    <a:srgbClr val="8F2279">
                      <a:alpha val="100000"/>
                    </a:srgbClr>
                  </a:gs>
                  <a:gs pos="64000">
                    <a:srgbClr val="B83B7E"/>
                  </a:gs>
                  <a:gs pos="94000">
                    <a:srgbClr val="DDBBE2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12000">
                        <a:srgbClr val="4C1894"/>
                      </a:gs>
                      <a:gs pos="94000">
                        <a:srgbClr val="AC82EB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41" name="1"/>
              <p:cNvSpPr txBox="1"/>
              <p:nvPr/>
            </p:nvSpPr>
            <p:spPr>
              <a:xfrm>
                <a:off x="9671" y="5092"/>
                <a:ext cx="5409" cy="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400" spc="130">
                    <a:solidFill>
                      <a:schemeClr val="tx2"/>
                    </a:solidFill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00000"/>
                  </a:lnSpc>
                  <a:defRPr/>
                </a:pPr>
                <a:r>
                  <a: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逻辑约束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8" name="图片 27" descr="建筑的摆设布局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5951855" y="2254905"/>
            <a:ext cx="5080000" cy="5067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式（</a:t>
            </a:r>
            <a:r>
              <a:rPr lang="en-US" altLang="zh-CN" b="1" dirty="0">
                <a:latin typeface="Times New Roman" panose="02020603050405020304"/>
                <a:ea typeface="Times New Roman" panose="02020603050405020304"/>
              </a:rPr>
              <a:t>12</a:t>
            </a: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）为后进先出约束</a:t>
            </a:r>
            <a:endParaRPr lang="zh-CN" altLang="en-US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276850" y="4154318"/>
            <a:ext cx="5081270" cy="87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式（</a:t>
            </a:r>
            <a:r>
              <a:rPr lang="en-US" altLang="zh-CN" b="1" dirty="0">
                <a:latin typeface="Times New Roman" panose="02020603050405020304"/>
                <a:ea typeface="Times New Roman" panose="02020603050405020304"/>
              </a:rPr>
              <a:t>13</a:t>
            </a: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）、（</a:t>
            </a:r>
            <a:r>
              <a:rPr lang="en-US" altLang="zh-CN" b="1" dirty="0">
                <a:latin typeface="Times New Roman" panose="02020603050405020304"/>
                <a:ea typeface="Times New Roman" panose="02020603050405020304"/>
              </a:rPr>
              <a:t>14</a:t>
            </a: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）表示针对每个节点，每辆车最多只能访问一次且只能前往一个节点</a:t>
            </a:r>
            <a:endParaRPr lang="zh-CN" altLang="en-US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298281" y="5293674"/>
            <a:ext cx="548576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式（</a:t>
            </a:r>
            <a:r>
              <a:rPr lang="en-US" altLang="zh-CN" b="1" dirty="0">
                <a:latin typeface="Times New Roman" panose="02020603050405020304"/>
                <a:ea typeface="Times New Roman" panose="02020603050405020304"/>
              </a:rPr>
              <a:t>15</a:t>
            </a: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）表示订单</a:t>
            </a:r>
            <a:r>
              <a:rPr lang="en-US" altLang="zh-CN" b="1" i="1" dirty="0"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必须且只能被分配给某一辆车</a:t>
            </a:r>
            <a:endParaRPr lang="zh-CN" altLang="en-US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73" name="图片 72" descr="放大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668645" y="2396490"/>
            <a:ext cx="212092" cy="216000"/>
          </a:xfrm>
          <a:prstGeom prst="rect">
            <a:avLst/>
          </a:prstGeom>
        </p:spPr>
      </p:pic>
      <p:pic>
        <p:nvPicPr>
          <p:cNvPr id="75" name="图片 74" descr="放大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982845" y="5465643"/>
            <a:ext cx="212092" cy="216000"/>
          </a:xfrm>
          <a:prstGeom prst="rect">
            <a:avLst/>
          </a:prstGeom>
        </p:spPr>
      </p:pic>
      <p:pic>
        <p:nvPicPr>
          <p:cNvPr id="76" name="图片 75" descr="放大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994910" y="4494728"/>
            <a:ext cx="212092" cy="216000"/>
          </a:xfrm>
          <a:prstGeom prst="rect">
            <a:avLst/>
          </a:prstGeom>
        </p:spPr>
      </p:pic>
      <p:sp>
        <p:nvSpPr>
          <p:cNvPr id="77" name="右大括号 76"/>
          <p:cNvSpPr/>
          <p:nvPr>
            <p:custDataLst>
              <p:tags r:id="rId8"/>
            </p:custDataLst>
          </p:nvPr>
        </p:nvSpPr>
        <p:spPr>
          <a:xfrm>
            <a:off x="4000277" y="4239021"/>
            <a:ext cx="713740" cy="824230"/>
          </a:xfrm>
          <a:prstGeom prst="rightBrace">
            <a:avLst>
              <a:gd name="adj1" fmla="val 25266"/>
              <a:gd name="adj2" fmla="val 50000"/>
            </a:avLst>
          </a:prstGeom>
          <a:ln w="3492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768350" y="2302510"/>
            <a:ext cx="4770120" cy="441325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644525" y="4036893"/>
            <a:ext cx="3355752" cy="575945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654049" y="4669988"/>
            <a:ext cx="3346227" cy="575945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644525" y="5313878"/>
            <a:ext cx="3346226" cy="575945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68553" y="336550"/>
            <a:ext cx="3324860" cy="713740"/>
            <a:chOff x="1009" y="530"/>
            <a:chExt cx="5236" cy="1124"/>
          </a:xfrm>
        </p:grpSpPr>
        <p:sp>
          <p:nvSpPr>
            <p:cNvPr id="3" name="文本框 2"/>
            <p:cNvSpPr txBox="1"/>
            <p:nvPr/>
          </p:nvSpPr>
          <p:spPr>
            <a:xfrm>
              <a:off x="1009" y="530"/>
              <a:ext cx="2710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dist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2.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模型建立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54" y="1046"/>
              <a:ext cx="5191" cy="6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+mn-ea"/>
                </a:rPr>
                <a:t>Model establishment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</a:endParaRPr>
            </a:p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 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3378790" y="4154318"/>
            <a:ext cx="795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13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600" dirty="0"/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3442998" y="4806159"/>
            <a:ext cx="79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14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3442998" y="5415738"/>
            <a:ext cx="79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4861392" y="2343769"/>
            <a:ext cx="795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6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rcRect l="27060" t="-643" r="30318" b="3704"/>
          <a:stretch>
            <a:fillRect/>
          </a:stretch>
        </p:blipFill>
        <p:spPr>
          <a:xfrm>
            <a:off x="570335" y="4041616"/>
            <a:ext cx="2993759" cy="51332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/>
          <a:srcRect l="27085" t="-2149" r="28982"/>
          <a:stretch>
            <a:fillRect/>
          </a:stretch>
        </p:blipFill>
        <p:spPr>
          <a:xfrm>
            <a:off x="554490" y="4685945"/>
            <a:ext cx="3126015" cy="54796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rcRect l="32922" t="-15378" r="32333" b="-1"/>
          <a:stretch>
            <a:fillRect/>
          </a:stretch>
        </p:blipFill>
        <p:spPr>
          <a:xfrm>
            <a:off x="768350" y="5301857"/>
            <a:ext cx="2300575" cy="5759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180" y="2254885"/>
            <a:ext cx="4043680" cy="5181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 flipV="1">
            <a:off x="-1330666" y="-466909"/>
            <a:ext cx="579863" cy="1108076"/>
          </a:xfrm>
          <a:prstGeom prst="rect">
            <a:avLst/>
          </a:prstGeom>
          <a:solidFill>
            <a:srgbClr val="660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0" y="6811843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4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5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61" name="直接连接符 60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图片包含 游戏机, 建筑, 标志, 围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860855" cy="608586"/>
          </a:xfrm>
          <a:prstGeom prst="rect">
            <a:avLst/>
          </a:prstGeom>
        </p:spPr>
      </p:pic>
      <p:pic>
        <p:nvPicPr>
          <p:cNvPr id="28" name="图片 27" descr="建筑的摆设布局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860855" y="1930803"/>
            <a:ext cx="10188575" cy="2814955"/>
            <a:chOff x="666" y="4750"/>
            <a:chExt cx="16045" cy="4433"/>
          </a:xfrm>
        </p:grpSpPr>
        <p:sp>
          <p:nvSpPr>
            <p:cNvPr id="42" name="矩形 41"/>
            <p:cNvSpPr/>
            <p:nvPr/>
          </p:nvSpPr>
          <p:spPr>
            <a:xfrm>
              <a:off x="908" y="5062"/>
              <a:ext cx="15803" cy="412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" dist="38100" dir="8100000" algn="tr" rotWithShape="0">
                <a:srgbClr val="580C6E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66" y="4750"/>
              <a:ext cx="7404" cy="882"/>
              <a:chOff x="9307" y="4949"/>
              <a:chExt cx="7404" cy="882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9307" y="4949"/>
                <a:ext cx="7404" cy="8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2000">
                    <a:srgbClr val="660874"/>
                  </a:gs>
                  <a:gs pos="38000">
                    <a:srgbClr val="8F2279">
                      <a:alpha val="100000"/>
                    </a:srgbClr>
                  </a:gs>
                  <a:gs pos="64000">
                    <a:srgbClr val="B83B7E"/>
                  </a:gs>
                  <a:gs pos="94000">
                    <a:srgbClr val="DDBBE2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12000">
                        <a:srgbClr val="4C1894"/>
                      </a:gs>
                      <a:gs pos="94000">
                        <a:srgbClr val="AC82EB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44" name="1"/>
              <p:cNvSpPr txBox="1"/>
              <p:nvPr/>
            </p:nvSpPr>
            <p:spPr>
              <a:xfrm>
                <a:off x="9671" y="5092"/>
                <a:ext cx="5409" cy="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400" spc="130">
                    <a:solidFill>
                      <a:schemeClr val="tx2"/>
                    </a:solidFill>
                    <a:latin typeface="+mj-ea"/>
                    <a:ea typeface="+mj-ea"/>
                  </a:defRPr>
                </a:lvl1pPr>
              </a:lstStyle>
              <a:p>
                <a:pPr>
                  <a:lnSpc>
                    <a:spcPct val="100000"/>
                  </a:lnSpc>
                  <a:defRPr/>
                </a:pPr>
                <a:r>
                  <a: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流平衡约束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7" name="文本框 6"/>
          <p:cNvSpPr txBox="1"/>
          <p:nvPr/>
        </p:nvSpPr>
        <p:spPr>
          <a:xfrm>
            <a:off x="5785367" y="2721537"/>
            <a:ext cx="552767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式（</a:t>
            </a:r>
            <a:r>
              <a:rPr lang="en-US" altLang="zh-CN" b="1" dirty="0">
                <a:latin typeface="Times New Roman" panose="02020603050405020304"/>
                <a:ea typeface="宋体" panose="02010600030101010101" pitchFamily="2" charset="-122"/>
              </a:rPr>
              <a:t>16</a:t>
            </a: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）表示到达节点</a:t>
            </a:r>
            <a:r>
              <a:rPr lang="en-US" altLang="zh-CN" b="1" i="1" dirty="0" err="1">
                <a:latin typeface="Times New Roman" panose="02020603050405020304"/>
                <a:ea typeface="Times New Roman" panose="02020603050405020304"/>
              </a:rPr>
              <a:t>i</a:t>
            </a: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的车辆可被发出或停止</a:t>
            </a:r>
            <a:endParaRPr lang="zh-CN" altLang="en-US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85367" y="3584675"/>
            <a:ext cx="470027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式（</a:t>
            </a:r>
            <a:r>
              <a:rPr lang="en-US" altLang="zh-CN" b="1" dirty="0">
                <a:latin typeface="Times New Roman" panose="02020603050405020304"/>
                <a:ea typeface="Times New Roman" panose="02020603050405020304"/>
              </a:rPr>
              <a:t>17</a:t>
            </a:r>
            <a:r>
              <a:rPr lang="zh-CN" altLang="en-US" b="1" dirty="0">
                <a:latin typeface="Times New Roman" panose="02020603050405020304"/>
                <a:ea typeface="宋体" panose="02010600030101010101" pitchFamily="2" charset="-122"/>
              </a:rPr>
              <a:t>）表示订单被搭载在车辆上时，必须跟随车辆移动直至订单终点。</a:t>
            </a:r>
            <a:endParaRPr lang="zh-CN" altLang="en-US" b="1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74" name="图片 73" descr="放大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506215" y="2901356"/>
            <a:ext cx="212092" cy="216000"/>
          </a:xfrm>
          <a:prstGeom prst="rect">
            <a:avLst/>
          </a:prstGeom>
        </p:spPr>
      </p:pic>
      <p:pic>
        <p:nvPicPr>
          <p:cNvPr id="14" name="图片 13" descr="放大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506215" y="3819021"/>
            <a:ext cx="212092" cy="21600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1156970" y="2724785"/>
            <a:ext cx="3989188" cy="539750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56970" y="3691958"/>
            <a:ext cx="3989188" cy="539750"/>
          </a:xfrm>
          <a:prstGeom prst="rect">
            <a:avLst/>
          </a:prstGeom>
          <a:solidFill>
            <a:srgbClr val="F3E6F5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68553" y="336550"/>
            <a:ext cx="3324860" cy="713740"/>
            <a:chOff x="1009" y="530"/>
            <a:chExt cx="5236" cy="1124"/>
          </a:xfrm>
        </p:grpSpPr>
        <p:sp>
          <p:nvSpPr>
            <p:cNvPr id="6" name="文本框 5"/>
            <p:cNvSpPr txBox="1"/>
            <p:nvPr/>
          </p:nvSpPr>
          <p:spPr>
            <a:xfrm>
              <a:off x="1009" y="530"/>
              <a:ext cx="2710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dist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2.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模型建立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54" y="1046"/>
              <a:ext cx="5191" cy="6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+mn-ea"/>
                </a:rPr>
                <a:t>Model establishment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</a:endParaRPr>
            </a:p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 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569124" y="2824261"/>
            <a:ext cx="79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16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594525" y="3834579"/>
            <a:ext cx="79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17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4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rcRect l="22828" t="351" r="25582"/>
          <a:stretch>
            <a:fillRect/>
          </a:stretch>
        </p:blipFill>
        <p:spPr>
          <a:xfrm>
            <a:off x="956064" y="2730550"/>
            <a:ext cx="3706576" cy="5397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rcRect l="21060" t="-9446" r="22861" b="-1"/>
          <a:stretch>
            <a:fillRect/>
          </a:stretch>
        </p:blipFill>
        <p:spPr>
          <a:xfrm>
            <a:off x="1089910" y="3662962"/>
            <a:ext cx="3668294" cy="5397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设计&#10;&#10;描述已自动生成"/>
          <p:cNvPicPr>
            <a:picLocks noChangeAspect="1"/>
          </p:cNvPicPr>
          <p:nvPr/>
        </p:nvPicPr>
        <p:blipFill>
          <a:blip r:embed="rId1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37" y="539310"/>
            <a:ext cx="9182978" cy="6161975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文本框 61"/>
          <p:cNvSpPr txBox="1">
            <a:spLocks noChangeArrowheads="1"/>
          </p:cNvSpPr>
          <p:nvPr/>
        </p:nvSpPr>
        <p:spPr bwMode="auto">
          <a:xfrm>
            <a:off x="4603750" y="2726055"/>
            <a:ext cx="724916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buNone/>
              <a:defRPr/>
            </a:pPr>
            <a:r>
              <a:rPr lang="zh-CN" alt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启发式算法</a:t>
            </a:r>
            <a:r>
              <a:rPr lang="en-US" altLang="zh-CN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遗传算法</a:t>
            </a:r>
            <a:endParaRPr lang="zh-CN" altLang="en-US" sz="48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建筑的摆设布局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0" y="-29009"/>
            <a:ext cx="3438924" cy="6799114"/>
          </a:xfrm>
          <a:custGeom>
            <a:avLst/>
            <a:gdLst>
              <a:gd name="connsiteX0" fmla="*/ 39367 w 3438924"/>
              <a:gd name="connsiteY0" fmla="*/ 0 h 6799114"/>
              <a:gd name="connsiteX1" fmla="*/ 3438924 w 3438924"/>
              <a:gd name="connsiteY1" fmla="*/ 3399557 h 6799114"/>
              <a:gd name="connsiteX2" fmla="*/ 39367 w 3438924"/>
              <a:gd name="connsiteY2" fmla="*/ 6799114 h 6799114"/>
              <a:gd name="connsiteX3" fmla="*/ 0 w 3438924"/>
              <a:gd name="connsiteY3" fmla="*/ 6798119 h 6799114"/>
              <a:gd name="connsiteX4" fmla="*/ 0 w 3438924"/>
              <a:gd name="connsiteY4" fmla="*/ 5731633 h 6799114"/>
              <a:gd name="connsiteX5" fmla="*/ 61090 w 3438924"/>
              <a:gd name="connsiteY5" fmla="*/ 5734717 h 6799114"/>
              <a:gd name="connsiteX6" fmla="*/ 2450555 w 3438924"/>
              <a:gd name="connsiteY6" fmla="*/ 3345252 h 6799114"/>
              <a:gd name="connsiteX7" fmla="*/ 61090 w 3438924"/>
              <a:gd name="connsiteY7" fmla="*/ 955788 h 6799114"/>
              <a:gd name="connsiteX8" fmla="*/ 0 w 3438924"/>
              <a:gd name="connsiteY8" fmla="*/ 958873 h 6799114"/>
              <a:gd name="connsiteX9" fmla="*/ 0 w 3438924"/>
              <a:gd name="connsiteY9" fmla="*/ 996 h 679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8924" h="6799114">
                <a:moveTo>
                  <a:pt x="39367" y="0"/>
                </a:moveTo>
                <a:cubicBezTo>
                  <a:pt x="1916891" y="0"/>
                  <a:pt x="3438924" y="1522033"/>
                  <a:pt x="3438924" y="3399557"/>
                </a:cubicBezTo>
                <a:cubicBezTo>
                  <a:pt x="3438924" y="5277081"/>
                  <a:pt x="1916891" y="6799114"/>
                  <a:pt x="39367" y="6799114"/>
                </a:cubicBezTo>
                <a:lnTo>
                  <a:pt x="0" y="6798119"/>
                </a:lnTo>
                <a:lnTo>
                  <a:pt x="0" y="5731633"/>
                </a:lnTo>
                <a:lnTo>
                  <a:pt x="61090" y="5734717"/>
                </a:lnTo>
                <a:cubicBezTo>
                  <a:pt x="1380755" y="5734717"/>
                  <a:pt x="2450555" y="4664917"/>
                  <a:pt x="2450555" y="3345252"/>
                </a:cubicBezTo>
                <a:cubicBezTo>
                  <a:pt x="2450555" y="2025588"/>
                  <a:pt x="1380755" y="955788"/>
                  <a:pt x="61090" y="955788"/>
                </a:cubicBezTo>
                <a:lnTo>
                  <a:pt x="0" y="958873"/>
                </a:lnTo>
                <a:lnTo>
                  <a:pt x="0" y="996"/>
                </a:lnTo>
                <a:close/>
              </a:path>
            </a:pathLst>
          </a:cu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66087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079" y="2498651"/>
            <a:ext cx="1924493" cy="1772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9600" spc="300" dirty="0">
                <a:solidFill>
                  <a:srgbClr val="660874"/>
                </a:solidFill>
                <a:latin typeface="启功字体简体" panose="03000509000000000000" pitchFamily="65" charset="-122"/>
                <a:ea typeface="思源宋体 CN" panose="02020400000000000000"/>
              </a:rPr>
              <a:t>03</a:t>
            </a:r>
            <a:endParaRPr lang="zh-CN" altLang="en-US" sz="9600" spc="300" dirty="0">
              <a:solidFill>
                <a:srgbClr val="660874"/>
              </a:solidFill>
              <a:latin typeface="启功字体简体" panose="03000509000000000000" pitchFamily="65" charset="-122"/>
              <a:ea typeface="思源宋体 CN" panose="0202040000000000000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3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4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4681219" y="3625852"/>
            <a:ext cx="611204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</a:rPr>
              <a:t>Heuristic algorithm——Genetic Algorithm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 Regular" panose="02020503050405090304" charset="0"/>
              <a:ea typeface="思源宋体 CN" panose="02020400000000000000" pitchFamily="18" charset="-122"/>
              <a:cs typeface="Times New Roman Regular" panose="0202050305040509030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56247" y="3575745"/>
            <a:ext cx="4537710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95300" y="1948815"/>
            <a:ext cx="1339850" cy="311150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95300" y="2286000"/>
            <a:ext cx="2305050" cy="311150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93395" y="2914650"/>
            <a:ext cx="2096770" cy="311150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492760" y="3543300"/>
            <a:ext cx="2308225" cy="311150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492125" y="4202430"/>
            <a:ext cx="1558925" cy="311150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492125" y="4818380"/>
            <a:ext cx="2306320" cy="311150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492125" y="5466080"/>
            <a:ext cx="1303655" cy="311150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492125" y="6088380"/>
            <a:ext cx="1950720" cy="311150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-1330666" y="-466909"/>
            <a:ext cx="579863" cy="1108076"/>
          </a:xfrm>
          <a:prstGeom prst="rect">
            <a:avLst/>
          </a:prstGeom>
          <a:solidFill>
            <a:srgbClr val="660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0" y="6811843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4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5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58" name="组合 57"/>
          <p:cNvGrpSpPr/>
          <p:nvPr/>
        </p:nvGrpSpPr>
        <p:grpSpPr>
          <a:xfrm>
            <a:off x="868553" y="336550"/>
            <a:ext cx="5732780" cy="713740"/>
            <a:chOff x="1009" y="530"/>
            <a:chExt cx="9028" cy="1124"/>
          </a:xfrm>
        </p:grpSpPr>
        <p:sp>
          <p:nvSpPr>
            <p:cNvPr id="59" name="文本框 58"/>
            <p:cNvSpPr txBox="1"/>
            <p:nvPr/>
          </p:nvSpPr>
          <p:spPr>
            <a:xfrm>
              <a:off x="1009" y="530"/>
              <a:ext cx="5441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dist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3.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启发式算法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遗传算法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54" y="1046"/>
              <a:ext cx="8983" cy="6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Heuristic algorithm——Genetic Algorithm</a:t>
              </a:r>
              <a:endPara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</a:endParaRPr>
            </a:p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 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-58420" y="900684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图片包含 游戏机, 建筑, 标志, 围栏&#10;&#10;描述已自动生成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860855" cy="608586"/>
          </a:xfrm>
          <a:prstGeom prst="rect">
            <a:avLst/>
          </a:prstGeom>
        </p:spPr>
      </p:pic>
      <p:grpSp>
        <p:nvGrpSpPr>
          <p:cNvPr id="39" name="组合 38"/>
          <p:cNvGrpSpPr/>
          <p:nvPr>
            <p:custDataLst>
              <p:tags r:id="rId13"/>
            </p:custDataLst>
          </p:nvPr>
        </p:nvGrpSpPr>
        <p:grpSpPr>
          <a:xfrm>
            <a:off x="3025775" y="1396365"/>
            <a:ext cx="4771390" cy="5359400"/>
            <a:chOff x="4857" y="2184"/>
            <a:chExt cx="7514" cy="8440"/>
          </a:xfrm>
        </p:grpSpPr>
        <p:grpSp>
          <p:nvGrpSpPr>
            <p:cNvPr id="38" name="组合 37"/>
            <p:cNvGrpSpPr/>
            <p:nvPr/>
          </p:nvGrpSpPr>
          <p:grpSpPr>
            <a:xfrm>
              <a:off x="4857" y="2922"/>
              <a:ext cx="7514" cy="7702"/>
              <a:chOff x="5127" y="2952"/>
              <a:chExt cx="7514" cy="7702"/>
            </a:xfrm>
          </p:grpSpPr>
          <p:sp>
            <p:nvSpPr>
              <p:cNvPr id="8" name="矩形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5127" y="2995"/>
                <a:ext cx="7514" cy="7514"/>
              </a:xfrm>
              <a:prstGeom prst="rect">
                <a:avLst/>
              </a:prstGeom>
              <a:ln w="28575">
                <a:solidFill>
                  <a:srgbClr val="660874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3" name="文本框 32" descr="7b0a202020202262756c6c6574223a20227b5c2263617465676f727949645c223a5c225c222c5c2274656d706c61746549645c223a32303233313538377d220a7d0a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223" y="2952"/>
                <a:ext cx="7275" cy="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每辆车的总载重量不能超过车辆的</a:t>
                </a:r>
                <a:r>
                  <a:rPr lang="zh-CN" altLang="en-US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最大载重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每个订单必须在承诺完成时间前完成，否则产生</a:t>
                </a:r>
                <a:r>
                  <a:rPr lang="zh-CN" altLang="en-US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超时惩罚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如果车辆到达</a:t>
                </a:r>
                <a:r>
                  <a:rPr lang="zh-CN" altLang="en-US" sz="1600" b="1">
                    <a:solidFill>
                      <a:schemeClr val="tx1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取货点早于订单生成时间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，则车辆必须</a:t>
                </a:r>
                <a:r>
                  <a:rPr lang="zh-CN" altLang="en-US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等待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每个工厂同时</a:t>
                </a:r>
                <a:r>
                  <a:rPr lang="zh-CN" altLang="en-US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最多允许</a:t>
                </a:r>
                <a:r>
                  <a:rPr lang="en-US" altLang="zh-CN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6 </a:t>
                </a:r>
                <a:r>
                  <a:rPr lang="zh-CN" altLang="en-US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辆车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装卸货操作，超过时车辆需等待空闲港口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每个订单有固定的</a:t>
                </a:r>
                <a:r>
                  <a:rPr lang="zh-CN" altLang="en-US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装货和卸货</a:t>
                </a: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时间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，需要</a:t>
                </a:r>
                <a:r>
                  <a:rPr lang="zh-CN" altLang="en-US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计入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车辆</a:t>
                </a:r>
                <a:r>
                  <a:rPr lang="zh-CN" altLang="en-US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总时间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工厂之间的</a:t>
                </a:r>
                <a:r>
                  <a:rPr lang="zh-CN" altLang="en-US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运输时间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由</a:t>
                </a: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时间矩阵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决定，需要</a:t>
                </a: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计入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车辆</a:t>
                </a: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总时间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每辆车的</a:t>
                </a:r>
                <a:r>
                  <a:rPr lang="zh-CN" altLang="en-US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运输距离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会被累加到总距离中，作为</a:t>
                </a: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优化目标之一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每个订单必须被分配给一辆车，并且</a:t>
                </a: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按</a:t>
                </a:r>
                <a:r>
                  <a:rPr lang="zh-CN" altLang="en-US" sz="1600" b="1">
                    <a:solidFill>
                      <a:srgbClr val="B83B7E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分配顺序</a:t>
                </a: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完成</a:t>
                </a:r>
                <a:endParaRPr lang="zh-CN" altLang="en-US" sz="1600" b="1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7597" y="2184"/>
              <a:ext cx="1988" cy="694"/>
              <a:chOff x="8240" y="2167"/>
              <a:chExt cx="1988" cy="694"/>
            </a:xfrm>
          </p:grpSpPr>
          <p:sp>
            <p:nvSpPr>
              <p:cNvPr id="18" name="圆角矩形 17"/>
              <p:cNvSpPr/>
              <p:nvPr>
                <p:custDataLst>
                  <p:tags r:id="rId16"/>
                </p:custDataLst>
              </p:nvPr>
            </p:nvSpPr>
            <p:spPr>
              <a:xfrm>
                <a:off x="8240" y="2167"/>
                <a:ext cx="1988" cy="694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60874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8481" y="2206"/>
                <a:ext cx="1505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rgbClr val="660874"/>
                    </a:solidFill>
                    <a:latin typeface="汉仪雅酷黑 75W" panose="020B0804020202020204" charset="-122"/>
                    <a:ea typeface="汉仪雅酷黑 75W" panose="020B0804020202020204" charset="-122"/>
                  </a:rPr>
                  <a:t>描述</a:t>
                </a:r>
                <a:endParaRPr lang="zh-CN" altLang="en-US"/>
              </a:p>
            </p:txBody>
          </p:sp>
        </p:grpSp>
      </p:grpSp>
      <p:pic>
        <p:nvPicPr>
          <p:cNvPr id="28" name="图片 27" descr="建筑的摆设布局&#10;&#10;描述已自动生成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43" name="组合 42"/>
          <p:cNvGrpSpPr/>
          <p:nvPr>
            <p:custDataLst>
              <p:tags r:id="rId19"/>
            </p:custDataLst>
          </p:nvPr>
        </p:nvGrpSpPr>
        <p:grpSpPr>
          <a:xfrm>
            <a:off x="7922260" y="1374775"/>
            <a:ext cx="4123690" cy="5288915"/>
            <a:chOff x="12568" y="2150"/>
            <a:chExt cx="6494" cy="8329"/>
          </a:xfrm>
        </p:grpSpPr>
        <p:grpSp>
          <p:nvGrpSpPr>
            <p:cNvPr id="40" name="组合 39"/>
            <p:cNvGrpSpPr/>
            <p:nvPr/>
          </p:nvGrpSpPr>
          <p:grpSpPr>
            <a:xfrm>
              <a:off x="12568" y="2857"/>
              <a:ext cx="6494" cy="7622"/>
              <a:chOff x="12607" y="2887"/>
              <a:chExt cx="6494" cy="7622"/>
            </a:xfrm>
          </p:grpSpPr>
          <p:sp>
            <p:nvSpPr>
              <p:cNvPr id="9" name="矩形 8"/>
              <p:cNvSpPr/>
              <p:nvPr>
                <p:custDataLst>
                  <p:tags r:id="rId20"/>
                </p:custDataLst>
              </p:nvPr>
            </p:nvSpPr>
            <p:spPr>
              <a:xfrm>
                <a:off x="12607" y="2995"/>
                <a:ext cx="6494" cy="7514"/>
              </a:xfrm>
              <a:prstGeom prst="rect">
                <a:avLst/>
              </a:prstGeom>
              <a:ln w="28575" cmpd="sng">
                <a:solidFill>
                  <a:srgbClr val="660874"/>
                </a:solidFill>
                <a:prstDash val="dashDot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2718" y="2887"/>
                <a:ext cx="6272" cy="762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如果</a:t>
                </a: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超载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，返回无效解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超时部分乘以惩罚系数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累加到总惩罚中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当前时间小于订单生成时间时</a:t>
                </a: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累加等待时间</a:t>
                </a:r>
                <a:endParaRPr lang="zh-CN" altLang="en-US" sz="1600" b="1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使用</a:t>
                </a:r>
                <a:r>
                  <a:rPr lang="en-US" altLang="zh-CN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</a:t>
                </a:r>
                <a:r>
                  <a:rPr lang="en-US" altLang="zh-CN" sz="1600" b="1">
                    <a:solidFill>
                      <a:srgbClr val="66087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charset="0"/>
                    <a:ea typeface="微软雅黑 Light" panose="020B0502040204020203" charset="-122"/>
                    <a:cs typeface="Times New Roman" panose="02020603050405020304" charset="0"/>
                  </a:rPr>
                  <a:t>factory_ports_state</a:t>
                </a:r>
                <a:r>
                  <a:rPr lang="en-US" altLang="zh-CN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跟踪每个工厂的港口状态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累加</a:t>
                </a:r>
                <a:r>
                  <a:rPr lang="en-US" altLang="zh-CN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</a:t>
                </a:r>
                <a:r>
                  <a:rPr lang="en-US" altLang="zh-CN" sz="1600" b="1">
                    <a:solidFill>
                      <a:srgbClr val="66087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charset="0"/>
                    <a:ea typeface="微软雅黑 Light" panose="020B0502040204020203" charset="-122"/>
                    <a:cs typeface="Times New Roman" panose="02020603050405020304" charset="0"/>
                  </a:rPr>
                  <a:t>load_time</a:t>
                </a:r>
                <a:r>
                  <a:rPr lang="en-US" altLang="zh-CN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和</a:t>
                </a:r>
                <a:r>
                  <a:rPr lang="en-US" altLang="zh-CN" sz="1600" b="1">
                    <a:solidFill>
                      <a:srgbClr val="66087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</a:t>
                </a:r>
                <a:r>
                  <a:rPr lang="en-US" altLang="zh-CN" sz="1600" b="1">
                    <a:solidFill>
                      <a:srgbClr val="66087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charset="0"/>
                    <a:ea typeface="微软雅黑 Light" panose="020B0502040204020203" charset="-122"/>
                    <a:cs typeface="Times New Roman" panose="02020603050405020304" charset="0"/>
                  </a:rPr>
                  <a:t>unload_time</a:t>
                </a:r>
                <a:r>
                  <a:rPr lang="en-US" altLang="zh-CN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到车辆的当前时间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累加</a:t>
                </a:r>
                <a:r>
                  <a:rPr lang="en-US" altLang="zh-CN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</a:t>
                </a:r>
                <a:r>
                  <a:rPr lang="en-US" altLang="zh-CN" sz="1600" b="1">
                    <a:solidFill>
                      <a:srgbClr val="66087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charset="0"/>
                    <a:ea typeface="微软雅黑 Light" panose="020B0502040204020203" charset="-122"/>
                    <a:cs typeface="Times New Roman" panose="02020603050405020304" charset="0"/>
                  </a:rPr>
                  <a:t>time_matrix</a:t>
                </a:r>
                <a:r>
                  <a:rPr lang="en-US" altLang="zh-CN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</a:t>
                </a: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中的运输时间到车辆总时间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从当前位置到取货点、从</a:t>
                </a: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取货点到送货点的距离被累加</a:t>
                </a:r>
                <a:endParaRPr lang="zh-CN" altLang="en-US" sz="16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在种群初始化时，确保</a:t>
                </a:r>
                <a:r>
                  <a:rPr lang="zh-CN" altLang="en-US" sz="1600" b="1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每个订单都有车辆分配</a:t>
                </a:r>
                <a:endParaRPr lang="zh-CN" altLang="en-US" sz="1600" b="1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4768" y="2150"/>
              <a:ext cx="2338" cy="694"/>
              <a:chOff x="14685" y="2167"/>
              <a:chExt cx="2338" cy="694"/>
            </a:xfrm>
          </p:grpSpPr>
          <p:sp>
            <p:nvSpPr>
              <p:cNvPr id="21" name="圆角矩形 20"/>
              <p:cNvSpPr/>
              <p:nvPr>
                <p:custDataLst>
                  <p:tags r:id="rId22"/>
                </p:custDataLst>
              </p:nvPr>
            </p:nvSpPr>
            <p:spPr>
              <a:xfrm>
                <a:off x="14685" y="2167"/>
                <a:ext cx="2338" cy="694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60874"/>
                </a:solidFill>
                <a:prstDash val="lgDash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4823" y="2187"/>
                <a:ext cx="2020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rgbClr val="660874"/>
                    </a:solidFill>
                    <a:latin typeface="汉仪雅酷黑 75W" panose="020B0804020202020204" charset="-122"/>
                    <a:ea typeface="汉仪雅酷黑 75W" panose="020B0804020202020204" charset="-122"/>
                  </a:rPr>
                  <a:t>代码逻辑</a:t>
                </a:r>
                <a:endParaRPr lang="zh-CN" altLang="en-US" sz="2000">
                  <a:solidFill>
                    <a:srgbClr val="660874"/>
                  </a:solidFill>
                  <a:latin typeface="汉仪雅酷黑 75W" panose="020B0804020202020204" charset="-122"/>
                  <a:ea typeface="汉仪雅酷黑 75W" panose="020B0804020202020204" charset="-122"/>
                </a:endParaRPr>
              </a:p>
            </p:txBody>
          </p:sp>
        </p:grpSp>
      </p:grpSp>
      <p:grpSp>
        <p:nvGrpSpPr>
          <p:cNvPr id="37" name="组合 36"/>
          <p:cNvGrpSpPr/>
          <p:nvPr>
            <p:custDataLst>
              <p:tags r:id="rId24"/>
            </p:custDataLst>
          </p:nvPr>
        </p:nvGrpSpPr>
        <p:grpSpPr>
          <a:xfrm>
            <a:off x="137795" y="1405890"/>
            <a:ext cx="2762885" cy="5257800"/>
            <a:chOff x="57" y="2236"/>
            <a:chExt cx="4351" cy="8280"/>
          </a:xfrm>
        </p:grpSpPr>
        <p:sp>
          <p:nvSpPr>
            <p:cNvPr id="7" name="矩形 6"/>
            <p:cNvSpPr/>
            <p:nvPr>
              <p:custDataLst>
                <p:tags r:id="rId25"/>
              </p:custDataLst>
            </p:nvPr>
          </p:nvSpPr>
          <p:spPr>
            <a:xfrm>
              <a:off x="110" y="3002"/>
              <a:ext cx="4298" cy="7514"/>
            </a:xfrm>
            <a:prstGeom prst="rect">
              <a:avLst/>
            </a:prstGeom>
            <a:ln w="28575" cmpd="sng">
              <a:solidFill>
                <a:srgbClr val="66087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174" y="2236"/>
              <a:ext cx="2046" cy="694"/>
              <a:chOff x="1874" y="2152"/>
              <a:chExt cx="2046" cy="694"/>
            </a:xfrm>
          </p:grpSpPr>
          <p:sp>
            <p:nvSpPr>
              <p:cNvPr id="13" name="圆角矩形 12"/>
              <p:cNvSpPr/>
              <p:nvPr>
                <p:custDataLst>
                  <p:tags r:id="rId26"/>
                </p:custDataLst>
              </p:nvPr>
            </p:nvSpPr>
            <p:spPr>
              <a:xfrm>
                <a:off x="1874" y="2152"/>
                <a:ext cx="2046" cy="694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60874"/>
                </a:solidFill>
                <a:prstDash val="lg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901" y="2206"/>
                <a:ext cx="2019" cy="4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srgbClr val="660874"/>
                    </a:solidFill>
                    <a:latin typeface="汉仪雅酷黑 75W" panose="020B0804020202020204" charset="-122"/>
                    <a:ea typeface="汉仪雅酷黑 75W" panose="020B0804020202020204" charset="-122"/>
                  </a:rPr>
                  <a:t>约束名称</a:t>
                </a:r>
                <a:endParaRPr lang="zh-CN" altLang="en-US" sz="2000">
                  <a:solidFill>
                    <a:srgbClr val="660874"/>
                  </a:solidFill>
                  <a:latin typeface="汉仪雅酷黑 75W" panose="020B0804020202020204" charset="-122"/>
                  <a:ea typeface="汉仪雅酷黑 75W" panose="020B0804020202020204" charset="-122"/>
                </a:endParaRPr>
              </a:p>
            </p:txBody>
          </p:sp>
        </p:grpSp>
        <p:sp>
          <p:nvSpPr>
            <p:cNvPr id="36" name="文本框 35"/>
            <p:cNvSpPr txBox="1"/>
            <p:nvPr>
              <p:custDataLst>
                <p:tags r:id="rId28"/>
              </p:custDataLst>
            </p:nvPr>
          </p:nvSpPr>
          <p:spPr>
            <a:xfrm>
              <a:off x="57" y="3010"/>
              <a:ext cx="4311" cy="7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 Light" panose="020B0502040204020203" charset="-122"/>
                  <a:ea typeface="微软雅黑 Light" panose="020B0502040204020203" charset="-122"/>
                </a:rPr>
                <a:t>车辆载重限制</a:t>
              </a: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 Light" panose="020B0502040204020203" charset="-122"/>
                  <a:ea typeface="微软雅黑 Light" panose="020B0502040204020203" charset="-122"/>
                </a:rPr>
                <a:t>订单的承诺完成时间限制</a:t>
              </a: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 Light" panose="020B0502040204020203" charset="-122"/>
                  <a:ea typeface="微软雅黑 Light" panose="020B0502040204020203" charset="-122"/>
                </a:rPr>
                <a:t>车辆等待订单生成时间</a:t>
              </a: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 Light" panose="020B0502040204020203" charset="-122"/>
                  <a:ea typeface="微软雅黑 Light" panose="020B0502040204020203" charset="-122"/>
                </a:rPr>
                <a:t>工厂装卸货港口数量限制</a:t>
              </a: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 Light" panose="020B0502040204020203" charset="-122"/>
                  <a:ea typeface="微软雅黑 Light" panose="020B0502040204020203" charset="-122"/>
                </a:rPr>
                <a:t>装卸货时间限制</a:t>
              </a: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 Light" panose="020B0502040204020203" charset="-122"/>
                  <a:ea typeface="微软雅黑 Light" panose="020B0502040204020203" charset="-122"/>
                </a:rPr>
                <a:t>工厂之间的运输时间限制</a:t>
              </a: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 Light" panose="020B0502040204020203" charset="-122"/>
                  <a:ea typeface="微软雅黑 Light" panose="020B0502040204020203" charset="-122"/>
                </a:rPr>
                <a:t>距离成本限制</a:t>
              </a: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 Light" panose="020B0502040204020203" charset="-122"/>
                  <a:ea typeface="微软雅黑 Light" panose="020B0502040204020203" charset="-122"/>
                </a:rPr>
                <a:t>每个订单必须被分配</a:t>
              </a:r>
              <a:endParaRPr lang="zh-CN" altLang="en-US" sz="1600" b="1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cxnSp>
        <p:nvCxnSpPr>
          <p:cNvPr id="66" name="直接连接符 65"/>
          <p:cNvCxnSpPr/>
          <p:nvPr>
            <p:custDataLst>
              <p:tags r:id="rId29"/>
            </p:custDataLst>
          </p:nvPr>
        </p:nvCxnSpPr>
        <p:spPr>
          <a:xfrm flipV="1">
            <a:off x="3022600" y="2879090"/>
            <a:ext cx="4752000" cy="0"/>
          </a:xfrm>
          <a:prstGeom prst="line">
            <a:avLst/>
          </a:prstGeom>
          <a:ln w="285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30"/>
            </p:custDataLst>
          </p:nvPr>
        </p:nvCxnSpPr>
        <p:spPr>
          <a:xfrm flipV="1">
            <a:off x="3041650" y="3514090"/>
            <a:ext cx="4759200" cy="0"/>
          </a:xfrm>
          <a:prstGeom prst="line">
            <a:avLst/>
          </a:prstGeom>
          <a:ln w="285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>
            <p:custDataLst>
              <p:tags r:id="rId31"/>
            </p:custDataLst>
          </p:nvPr>
        </p:nvCxnSpPr>
        <p:spPr>
          <a:xfrm flipV="1">
            <a:off x="3022600" y="4136390"/>
            <a:ext cx="4752000" cy="0"/>
          </a:xfrm>
          <a:prstGeom prst="line">
            <a:avLst/>
          </a:prstGeom>
          <a:ln w="285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32"/>
            </p:custDataLst>
          </p:nvPr>
        </p:nvCxnSpPr>
        <p:spPr>
          <a:xfrm flipV="1">
            <a:off x="3048000" y="4771390"/>
            <a:ext cx="4752000" cy="0"/>
          </a:xfrm>
          <a:prstGeom prst="line">
            <a:avLst/>
          </a:prstGeom>
          <a:ln w="285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>
            <p:custDataLst>
              <p:tags r:id="rId33"/>
            </p:custDataLst>
          </p:nvPr>
        </p:nvCxnSpPr>
        <p:spPr>
          <a:xfrm flipV="1">
            <a:off x="3037205" y="5406390"/>
            <a:ext cx="4752000" cy="0"/>
          </a:xfrm>
          <a:prstGeom prst="line">
            <a:avLst/>
          </a:prstGeom>
          <a:ln w="285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V="1">
            <a:off x="3022600" y="6663690"/>
            <a:ext cx="4752000" cy="0"/>
          </a:xfrm>
          <a:prstGeom prst="line">
            <a:avLst/>
          </a:prstGeom>
          <a:ln w="285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34"/>
            </p:custDataLst>
          </p:nvPr>
        </p:nvCxnSpPr>
        <p:spPr>
          <a:xfrm flipV="1">
            <a:off x="3035935" y="2256790"/>
            <a:ext cx="4752000" cy="0"/>
          </a:xfrm>
          <a:prstGeom prst="line">
            <a:avLst/>
          </a:prstGeom>
          <a:ln w="285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>
            <p:custDataLst>
              <p:tags r:id="rId35"/>
            </p:custDataLst>
          </p:nvPr>
        </p:nvCxnSpPr>
        <p:spPr>
          <a:xfrm flipV="1">
            <a:off x="3027680" y="6049010"/>
            <a:ext cx="4752000" cy="0"/>
          </a:xfrm>
          <a:prstGeom prst="line">
            <a:avLst/>
          </a:prstGeom>
          <a:ln w="285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150" y="948055"/>
            <a:ext cx="2505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已实现约束清单总结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36"/>
            </p:custDataLst>
          </p:nvPr>
        </p:nvGrpSpPr>
        <p:grpSpPr>
          <a:xfrm>
            <a:off x="2569845" y="1359535"/>
            <a:ext cx="6372225" cy="506095"/>
            <a:chOff x="4047" y="2141"/>
            <a:chExt cx="10035" cy="797"/>
          </a:xfrm>
        </p:grpSpPr>
        <p:pic>
          <p:nvPicPr>
            <p:cNvPr id="15" name="图片 14" descr="边框向右双箭头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047" y="2171"/>
              <a:ext cx="1440" cy="767"/>
            </a:xfrm>
            <a:prstGeom prst="rect">
              <a:avLst/>
            </a:prstGeom>
          </p:spPr>
        </p:pic>
        <p:pic>
          <p:nvPicPr>
            <p:cNvPr id="16" name="图片 15" descr="边框向右双箭头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328" y="2155"/>
              <a:ext cx="1440" cy="767"/>
            </a:xfrm>
            <a:prstGeom prst="rect">
              <a:avLst/>
            </a:prstGeom>
          </p:spPr>
        </p:pic>
        <p:pic>
          <p:nvPicPr>
            <p:cNvPr id="30" name="图片 29" descr="边框向右双箭头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0190" y="2155"/>
              <a:ext cx="1440" cy="767"/>
            </a:xfrm>
            <a:prstGeom prst="rect">
              <a:avLst/>
            </a:prstGeom>
          </p:spPr>
        </p:pic>
        <p:pic>
          <p:nvPicPr>
            <p:cNvPr id="31" name="图片 30" descr="边框向右双箭头"/>
            <p:cNvPicPr>
              <a:picLocks noChangeAspect="1"/>
            </p:cNvPicPr>
            <p:nvPr>
              <p:custDataLst>
                <p:tags r:id="rId43"/>
              </p:custDataLst>
            </p:nvPr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1416" y="2141"/>
              <a:ext cx="1440" cy="767"/>
            </a:xfrm>
            <a:prstGeom prst="rect">
              <a:avLst/>
            </a:prstGeom>
          </p:spPr>
        </p:pic>
        <p:pic>
          <p:nvPicPr>
            <p:cNvPr id="32" name="图片 31" descr="边框向右双箭头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2642" y="2141"/>
              <a:ext cx="1440" cy="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图示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5" b="98589" l="1226" r="99316">
                        <a14:foregroundMark x1="31043" y1="29315" x2="60348" y2="60081"/>
                        <a14:foregroundMark x1="52081" y1="15484" x2="51055" y2="46573"/>
                        <a14:foregroundMark x1="51055" y1="46573" x2="44099" y2="71129"/>
                        <a14:foregroundMark x1="44099" y1="71129" x2="44384" y2="44919"/>
                        <a14:foregroundMark x1="44384" y1="44919" x2="53221" y2="58629"/>
                        <a14:foregroundMark x1="53221" y1="58629" x2="84949" y2="60968"/>
                        <a14:foregroundMark x1="84949" y1="60968" x2="92645" y2="67944"/>
                        <a14:foregroundMark x1="92645" y1="67944" x2="89253" y2="76331"/>
                        <a14:foregroundMark x1="89253" y1="76331" x2="19498" y2="60968"/>
                        <a14:foregroundMark x1="19498" y1="60968" x2="11431" y2="79113"/>
                        <a14:foregroundMark x1="11431" y1="79113" x2="12315" y2="55524"/>
                        <a14:foregroundMark x1="12315" y1="55524" x2="42788" y2="11815"/>
                        <a14:foregroundMark x1="42788" y1="11815" x2="56442" y2="15605"/>
                        <a14:foregroundMark x1="56442" y1="15605" x2="78107" y2="33468"/>
                        <a14:foregroundMark x1="78107" y1="33468" x2="91562" y2="56653"/>
                        <a14:foregroundMark x1="91562" y1="56653" x2="97064" y2="61613"/>
                        <a14:foregroundMark x1="97064" y1="61613" x2="97320" y2="68952"/>
                        <a14:foregroundMark x1="97320" y1="68952" x2="79875" y2="81532"/>
                        <a14:foregroundMark x1="79875" y1="81532" x2="18871" y2="92460"/>
                        <a14:foregroundMark x1="18871" y1="92460" x2="40935" y2="97581"/>
                        <a14:foregroundMark x1="40935" y1="97581" x2="82925" y2="91048"/>
                        <a14:foregroundMark x1="7070" y1="43790" x2="1254" y2="88871"/>
                        <a14:foregroundMark x1="1254" y1="88871" x2="1482" y2="88871"/>
                        <a14:foregroundMark x1="97007" y1="53669" x2="97263" y2="83952"/>
                        <a14:foregroundMark x1="97263" y1="83952" x2="94698" y2="98589"/>
                        <a14:foregroundMark x1="77708" y1="25524" x2="92987" y2="47823"/>
                        <a14:foregroundMark x1="92987" y1="47823" x2="99031" y2="64758"/>
                        <a14:foregroundMark x1="99031" y1="64758" x2="99344" y2="96774"/>
                        <a14:foregroundMark x1="21836" y1="25202" x2="16591" y2="28629"/>
                        <a14:foregroundMark x1="30445" y1="9718" x2="51055" y2="7258"/>
                        <a14:foregroundMark x1="51055" y1="7258" x2="57925" y2="9879"/>
                        <a14:foregroundMark x1="65137" y1="10363" x2="70952" y2="19919"/>
                        <a14:foregroundMark x1="68158" y1="10847" x2="68957" y2="12823"/>
                        <a14:foregroundMark x1="87115" y1="34073" x2="88170" y2="37379"/>
                        <a14:foregroundMark x1="84692" y1="30927" x2="85718" y2="32742"/>
                        <a14:foregroundMark x1="83295" y1="27823" x2="86203" y2="32903"/>
                        <a14:foregroundMark x1="96779" y1="51694" x2="98518" y2="53669"/>
                        <a14:foregroundMark x1="97121" y1="50685" x2="99002" y2="53992"/>
                        <a14:foregroundMark x1="38826" y1="6411" x2="38826" y2="6411"/>
                        <a14:foregroundMark x1="59208" y1="6089" x2="69327" y2="12016"/>
                        <a14:foregroundMark x1="59208" y1="6089" x2="59208" y2="6089"/>
                        <a14:foregroundMark x1="59436" y1="6250" x2="58039" y2="6573"/>
                        <a14:foregroundMark x1="38940" y1="5605" x2="40678" y2="6895"/>
                        <a14:foregroundMark x1="18586" y1="22379" x2="20439" y2="23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>
            <a:fillRect/>
          </a:stretch>
        </p:blipFill>
        <p:spPr>
          <a:xfrm>
            <a:off x="1798779" y="807778"/>
            <a:ext cx="8801488" cy="6050222"/>
          </a:xfrm>
          <a:prstGeom prst="rect">
            <a:avLst/>
          </a:prstGeom>
        </p:spPr>
      </p:pic>
      <p:sp>
        <p:nvSpPr>
          <p:cNvPr id="39" name="标题 5"/>
          <p:cNvSpPr txBox="1"/>
          <p:nvPr/>
        </p:nvSpPr>
        <p:spPr>
          <a:xfrm>
            <a:off x="969645" y="217805"/>
            <a:ext cx="9234170" cy="88582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i="1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4000" b="1" i="1" dirty="0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组合 34"/>
          <p:cNvGrpSpPr/>
          <p:nvPr>
            <p:custDataLst>
              <p:tags r:id="rId4"/>
            </p:custDataLst>
          </p:nvPr>
        </p:nvGrpSpPr>
        <p:grpSpPr>
          <a:xfrm>
            <a:off x="884133" y="2056310"/>
            <a:ext cx="3388995" cy="1444592"/>
            <a:chOff x="703215" y="1487903"/>
            <a:chExt cx="3388995" cy="1444592"/>
          </a:xfrm>
        </p:grpSpPr>
        <p:grpSp>
          <p:nvGrpSpPr>
            <p:cNvPr id="36" name="组合 35"/>
            <p:cNvGrpSpPr/>
            <p:nvPr/>
          </p:nvGrpSpPr>
          <p:grpSpPr>
            <a:xfrm>
              <a:off x="2024444" y="1487903"/>
              <a:ext cx="749137" cy="749136"/>
              <a:chOff x="3283275" y="2566737"/>
              <a:chExt cx="850232" cy="850232"/>
            </a:xfrm>
          </p:grpSpPr>
          <p:sp>
            <p:nvSpPr>
              <p:cNvPr id="38" name="椭圆 37"/>
              <p:cNvSpPr/>
              <p:nvPr>
                <p:custDataLst>
                  <p:tags r:id="rId5"/>
                </p:custDataLst>
              </p:nvPr>
            </p:nvSpPr>
            <p:spPr>
              <a:xfrm>
                <a:off x="3283275" y="2566737"/>
                <a:ext cx="850232" cy="850232"/>
              </a:xfrm>
              <a:prstGeom prst="ellipse">
                <a:avLst/>
              </a:prstGeom>
              <a:solidFill>
                <a:srgbClr val="660874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723900" dist="38100" dir="8100000" algn="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03881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ea"/>
                </a:endParaRPr>
              </a:p>
            </p:txBody>
          </p:sp>
          <p:sp>
            <p:nvSpPr>
              <p:cNvPr id="44" name="矩形 43"/>
              <p:cNvSpPr/>
              <p:nvPr>
                <p:custDataLst>
                  <p:tags r:id="rId6"/>
                </p:custDataLst>
              </p:nvPr>
            </p:nvSpPr>
            <p:spPr>
              <a:xfrm>
                <a:off x="3319783" y="2668688"/>
                <a:ext cx="777218" cy="663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宋体 CN Heavy" panose="02010600030101010101" pitchFamily="18" charset="-122"/>
                    <a:ea typeface="思源宋体 CN Heavy" panose="02010600030101010101" pitchFamily="18" charset="-122"/>
                    <a:cs typeface="+mn-cs"/>
                  </a:rPr>
                  <a:t>01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10600030101010101" pitchFamily="18" charset="-122"/>
                  <a:ea typeface="思源宋体 CN Heavy" panose="02010600030101010101" pitchFamily="18" charset="-122"/>
                  <a:cs typeface="+mn-cs"/>
                </a:endParaRPr>
              </a:p>
            </p:txBody>
          </p:sp>
        </p:grpSp>
        <p:sp>
          <p:nvSpPr>
            <p:cNvPr id="37" name="矩形 36"/>
            <p:cNvSpPr/>
            <p:nvPr>
              <p:custDataLst>
                <p:tags r:id="rId7"/>
              </p:custDataLst>
            </p:nvPr>
          </p:nvSpPr>
          <p:spPr>
            <a:xfrm>
              <a:off x="703215" y="2410525"/>
              <a:ext cx="338899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anose="02010600030101010101" pitchFamily="18" charset="-122"/>
                  <a:ea typeface="思源宋体 CN Heavy" panose="02010600030101010101" pitchFamily="18" charset="-122"/>
                </a:rPr>
                <a:t>研究背景及问题介绍</a:t>
              </a:r>
              <a:endPara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endParaRPr>
            </a:p>
          </p:txBody>
        </p:sp>
      </p:grpSp>
      <p:grpSp>
        <p:nvGrpSpPr>
          <p:cNvPr id="45" name="组合 44"/>
          <p:cNvGrpSpPr/>
          <p:nvPr>
            <p:custDataLst>
              <p:tags r:id="rId8"/>
            </p:custDataLst>
          </p:nvPr>
        </p:nvGrpSpPr>
        <p:grpSpPr>
          <a:xfrm>
            <a:off x="1775038" y="4029491"/>
            <a:ext cx="1607820" cy="1444592"/>
            <a:chOff x="1594120" y="1487903"/>
            <a:chExt cx="1607820" cy="1444592"/>
          </a:xfrm>
        </p:grpSpPr>
        <p:grpSp>
          <p:nvGrpSpPr>
            <p:cNvPr id="46" name="组合 45"/>
            <p:cNvGrpSpPr/>
            <p:nvPr/>
          </p:nvGrpSpPr>
          <p:grpSpPr>
            <a:xfrm>
              <a:off x="2024444" y="1487903"/>
              <a:ext cx="749137" cy="749136"/>
              <a:chOff x="3283275" y="2566737"/>
              <a:chExt cx="850232" cy="850232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3283275" y="2566737"/>
                <a:ext cx="850232" cy="850232"/>
              </a:xfrm>
              <a:prstGeom prst="ellipse">
                <a:avLst/>
              </a:prstGeom>
              <a:solidFill>
                <a:srgbClr val="660874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723900" dist="38100" dir="8100000" algn="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ea"/>
                </a:endParaRPr>
              </a:p>
            </p:txBody>
          </p:sp>
          <p:sp>
            <p:nvSpPr>
              <p:cNvPr id="49" name="矩形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3316145" y="2668688"/>
                <a:ext cx="784494" cy="663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宋体 CN Heavy" panose="02010600030101010101" pitchFamily="18" charset="-122"/>
                    <a:ea typeface="思源宋体 CN Heavy" panose="02010600030101010101" pitchFamily="18" charset="-122"/>
                    <a:cs typeface="+mn-cs"/>
                  </a:rPr>
                  <a:t>04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10600030101010101" pitchFamily="18" charset="-122"/>
                  <a:ea typeface="思源宋体 CN Heavy" panose="02010600030101010101" pitchFamily="18" charset="-122"/>
                  <a:cs typeface="+mn-cs"/>
                </a:endParaRPr>
              </a:p>
            </p:txBody>
          </p:sp>
        </p:grpSp>
        <p:sp>
          <p:nvSpPr>
            <p:cNvPr id="47" name="矩形 46"/>
            <p:cNvSpPr/>
            <p:nvPr>
              <p:custDataLst>
                <p:tags r:id="rId11"/>
              </p:custDataLst>
            </p:nvPr>
          </p:nvSpPr>
          <p:spPr>
            <a:xfrm>
              <a:off x="1594120" y="2410525"/>
              <a:ext cx="160782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anose="02010600030101010101" pitchFamily="18" charset="-122"/>
                  <a:ea typeface="思源宋体 CN Heavy" panose="02010600030101010101" pitchFamily="18" charset="-122"/>
                </a:rPr>
                <a:t>遗传算法</a:t>
              </a:r>
              <a:endPara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endParaRPr>
            </a:p>
          </p:txBody>
        </p:sp>
      </p:grpSp>
      <p:grpSp>
        <p:nvGrpSpPr>
          <p:cNvPr id="50" name="组合 49"/>
          <p:cNvGrpSpPr/>
          <p:nvPr>
            <p:custDataLst>
              <p:tags r:id="rId12"/>
            </p:custDataLst>
          </p:nvPr>
        </p:nvGrpSpPr>
        <p:grpSpPr>
          <a:xfrm>
            <a:off x="5311420" y="2056310"/>
            <a:ext cx="1607820" cy="1444592"/>
            <a:chOff x="1594755" y="1487903"/>
            <a:chExt cx="1607820" cy="1444592"/>
          </a:xfrm>
        </p:grpSpPr>
        <p:grpSp>
          <p:nvGrpSpPr>
            <p:cNvPr id="51" name="组合 50"/>
            <p:cNvGrpSpPr/>
            <p:nvPr/>
          </p:nvGrpSpPr>
          <p:grpSpPr>
            <a:xfrm>
              <a:off x="2024444" y="1487903"/>
              <a:ext cx="749137" cy="749136"/>
              <a:chOff x="3283275" y="2566737"/>
              <a:chExt cx="850232" cy="850232"/>
            </a:xfrm>
          </p:grpSpPr>
          <p:sp>
            <p:nvSpPr>
              <p:cNvPr id="53" name="椭圆 52"/>
              <p:cNvSpPr/>
              <p:nvPr>
                <p:custDataLst>
                  <p:tags r:id="rId13"/>
                </p:custDataLst>
              </p:nvPr>
            </p:nvSpPr>
            <p:spPr>
              <a:xfrm>
                <a:off x="3283275" y="2566737"/>
                <a:ext cx="850232" cy="850232"/>
              </a:xfrm>
              <a:prstGeom prst="ellipse">
                <a:avLst/>
              </a:prstGeom>
              <a:solidFill>
                <a:srgbClr val="660874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723900" dist="38100" dir="8100000" algn="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ea"/>
                </a:endParaRPr>
              </a:p>
            </p:txBody>
          </p:sp>
          <p:sp>
            <p:nvSpPr>
              <p:cNvPr id="54" name="矩形 53"/>
              <p:cNvSpPr/>
              <p:nvPr>
                <p:custDataLst>
                  <p:tags r:id="rId14"/>
                </p:custDataLst>
              </p:nvPr>
            </p:nvSpPr>
            <p:spPr>
              <a:xfrm>
                <a:off x="3316145" y="2668688"/>
                <a:ext cx="784494" cy="663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宋体 CN Heavy" panose="02010600030101010101" pitchFamily="18" charset="-122"/>
                    <a:ea typeface="思源宋体 CN Heavy" panose="02010600030101010101" pitchFamily="18" charset="-122"/>
                    <a:cs typeface="+mn-cs"/>
                  </a:rPr>
                  <a:t>02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10600030101010101" pitchFamily="18" charset="-122"/>
                  <a:ea typeface="思源宋体 CN Heavy" panose="02010600030101010101" pitchFamily="18" charset="-122"/>
                  <a:cs typeface="+mn-cs"/>
                </a:endParaRPr>
              </a:p>
            </p:txBody>
          </p:sp>
        </p:grpSp>
        <p:sp>
          <p:nvSpPr>
            <p:cNvPr id="52" name="矩形 51"/>
            <p:cNvSpPr/>
            <p:nvPr>
              <p:custDataLst>
                <p:tags r:id="rId15"/>
              </p:custDataLst>
            </p:nvPr>
          </p:nvSpPr>
          <p:spPr>
            <a:xfrm>
              <a:off x="1594755" y="2410525"/>
              <a:ext cx="160782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anose="02010600030101010101" pitchFamily="18" charset="-122"/>
                  <a:ea typeface="思源宋体 CN Heavy" panose="02010600030101010101" pitchFamily="18" charset="-122"/>
                </a:rPr>
                <a:t>模型建立</a:t>
              </a:r>
              <a:endPara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endParaRPr>
            </a:p>
          </p:txBody>
        </p:sp>
      </p:grpSp>
      <p:grpSp>
        <p:nvGrpSpPr>
          <p:cNvPr id="55" name="组合 54"/>
          <p:cNvGrpSpPr/>
          <p:nvPr>
            <p:custDataLst>
              <p:tags r:id="rId16"/>
            </p:custDataLst>
          </p:nvPr>
        </p:nvGrpSpPr>
        <p:grpSpPr>
          <a:xfrm>
            <a:off x="5313325" y="4029491"/>
            <a:ext cx="1607820" cy="1444592"/>
            <a:chOff x="1596660" y="1487903"/>
            <a:chExt cx="1607820" cy="1444592"/>
          </a:xfrm>
        </p:grpSpPr>
        <p:grpSp>
          <p:nvGrpSpPr>
            <p:cNvPr id="56" name="组合 55"/>
            <p:cNvGrpSpPr/>
            <p:nvPr/>
          </p:nvGrpSpPr>
          <p:grpSpPr>
            <a:xfrm>
              <a:off x="2024444" y="1487903"/>
              <a:ext cx="749137" cy="749136"/>
              <a:chOff x="3283275" y="2566737"/>
              <a:chExt cx="850232" cy="850232"/>
            </a:xfrm>
          </p:grpSpPr>
          <p:sp>
            <p:nvSpPr>
              <p:cNvPr id="58" name="椭圆 57"/>
              <p:cNvSpPr/>
              <p:nvPr>
                <p:custDataLst>
                  <p:tags r:id="rId17"/>
                </p:custDataLst>
              </p:nvPr>
            </p:nvSpPr>
            <p:spPr>
              <a:xfrm>
                <a:off x="3283275" y="2566737"/>
                <a:ext cx="850232" cy="850232"/>
              </a:xfrm>
              <a:prstGeom prst="ellipse">
                <a:avLst/>
              </a:prstGeom>
              <a:solidFill>
                <a:srgbClr val="660874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723900" dist="38100" dir="8100000" algn="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ea"/>
                </a:endParaRPr>
              </a:p>
            </p:txBody>
          </p:sp>
          <p:sp>
            <p:nvSpPr>
              <p:cNvPr id="59" name="矩形 58"/>
              <p:cNvSpPr/>
              <p:nvPr>
                <p:custDataLst>
                  <p:tags r:id="rId18"/>
                </p:custDataLst>
              </p:nvPr>
            </p:nvSpPr>
            <p:spPr>
              <a:xfrm>
                <a:off x="3316145" y="2668688"/>
                <a:ext cx="784494" cy="663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宋体 CN Heavy" panose="02010600030101010101" pitchFamily="18" charset="-122"/>
                    <a:ea typeface="思源宋体 CN Heavy" panose="02010600030101010101" pitchFamily="18" charset="-122"/>
                    <a:cs typeface="+mn-cs"/>
                  </a:rPr>
                  <a:t>05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10600030101010101" pitchFamily="18" charset="-122"/>
                  <a:ea typeface="思源宋体 CN Heavy" panose="02010600030101010101" pitchFamily="18" charset="-122"/>
                  <a:cs typeface="+mn-cs"/>
                </a:endParaRPr>
              </a:p>
            </p:txBody>
          </p:sp>
        </p:grpSp>
        <p:sp>
          <p:nvSpPr>
            <p:cNvPr id="57" name="矩形 56"/>
            <p:cNvSpPr/>
            <p:nvPr>
              <p:custDataLst>
                <p:tags r:id="rId19"/>
              </p:custDataLst>
            </p:nvPr>
          </p:nvSpPr>
          <p:spPr>
            <a:xfrm>
              <a:off x="1596660" y="2410525"/>
              <a:ext cx="160782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anose="02010600030101010101" pitchFamily="18" charset="-122"/>
                  <a:ea typeface="思源宋体 CN Heavy" panose="02010600030101010101" pitchFamily="18" charset="-122"/>
                </a:rPr>
                <a:t>结果分析</a:t>
              </a:r>
              <a:endPara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 descr="建筑的摆设布局&#10;&#10;描述已自动生成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69" name="组合 68"/>
          <p:cNvGrpSpPr/>
          <p:nvPr>
            <p:custDataLst>
              <p:tags r:id="rId21"/>
            </p:custDataLst>
          </p:nvPr>
        </p:nvGrpSpPr>
        <p:grpSpPr>
          <a:xfrm>
            <a:off x="7699723" y="2056310"/>
            <a:ext cx="4115435" cy="1444592"/>
            <a:chOff x="447310" y="1487903"/>
            <a:chExt cx="4115435" cy="1444592"/>
          </a:xfrm>
        </p:grpSpPr>
        <p:grpSp>
          <p:nvGrpSpPr>
            <p:cNvPr id="70" name="组合 69"/>
            <p:cNvGrpSpPr/>
            <p:nvPr/>
          </p:nvGrpSpPr>
          <p:grpSpPr>
            <a:xfrm>
              <a:off x="2024444" y="1487903"/>
              <a:ext cx="749137" cy="749136"/>
              <a:chOff x="3283275" y="2566737"/>
              <a:chExt cx="850232" cy="850232"/>
            </a:xfrm>
          </p:grpSpPr>
          <p:sp>
            <p:nvSpPr>
              <p:cNvPr id="72" name="椭圆 71"/>
              <p:cNvSpPr/>
              <p:nvPr>
                <p:custDataLst>
                  <p:tags r:id="rId22"/>
                </p:custDataLst>
              </p:nvPr>
            </p:nvSpPr>
            <p:spPr>
              <a:xfrm>
                <a:off x="3283275" y="2566737"/>
                <a:ext cx="850232" cy="850232"/>
              </a:xfrm>
              <a:prstGeom prst="ellipse">
                <a:avLst/>
              </a:prstGeom>
              <a:solidFill>
                <a:srgbClr val="660874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723900" dist="38100" dir="8100000" algn="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03881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ea"/>
                </a:endParaRPr>
              </a:p>
            </p:txBody>
          </p:sp>
          <p:sp>
            <p:nvSpPr>
              <p:cNvPr id="73" name="矩形 72"/>
              <p:cNvSpPr/>
              <p:nvPr>
                <p:custDataLst>
                  <p:tags r:id="rId23"/>
                </p:custDataLst>
              </p:nvPr>
            </p:nvSpPr>
            <p:spPr>
              <a:xfrm>
                <a:off x="3316145" y="2668688"/>
                <a:ext cx="784494" cy="663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宋体 CN Heavy" panose="02010600030101010101" pitchFamily="18" charset="-122"/>
                    <a:ea typeface="思源宋体 CN Heavy" panose="02010600030101010101" pitchFamily="18" charset="-122"/>
                    <a:cs typeface="+mn-cs"/>
                  </a:rPr>
                  <a:t>03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10600030101010101" pitchFamily="18" charset="-122"/>
                  <a:ea typeface="思源宋体 CN Heavy" panose="02010600030101010101" pitchFamily="18" charset="-122"/>
                  <a:cs typeface="+mn-cs"/>
                </a:endParaRPr>
              </a:p>
            </p:txBody>
          </p:sp>
        </p:grpSp>
        <p:sp>
          <p:nvSpPr>
            <p:cNvPr id="71" name="矩形 70"/>
            <p:cNvSpPr/>
            <p:nvPr>
              <p:custDataLst>
                <p:tags r:id="rId24"/>
              </p:custDataLst>
            </p:nvPr>
          </p:nvSpPr>
          <p:spPr>
            <a:xfrm>
              <a:off x="447310" y="2410525"/>
              <a:ext cx="411543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anose="02010600030101010101" pitchFamily="18" charset="-122"/>
                  <a:ea typeface="思源宋体 CN Heavy" panose="02010600030101010101" pitchFamily="18" charset="-122"/>
                </a:rPr>
                <a:t>基于贪心算法的仿真</a:t>
              </a:r>
              <a:r>
                <a: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anose="02010600030101010101" pitchFamily="18" charset="-122"/>
                  <a:ea typeface="思源宋体 CN Heavy" panose="02010600030101010101" pitchFamily="18" charset="-122"/>
                </a:rPr>
                <a:t>实验</a:t>
              </a:r>
              <a:endPara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endParaRPr>
            </a:p>
          </p:txBody>
        </p:sp>
      </p:grpSp>
      <p:grpSp>
        <p:nvGrpSpPr>
          <p:cNvPr id="74" name="组合 73"/>
          <p:cNvGrpSpPr/>
          <p:nvPr>
            <p:custDataLst>
              <p:tags r:id="rId25"/>
            </p:custDataLst>
          </p:nvPr>
        </p:nvGrpSpPr>
        <p:grpSpPr>
          <a:xfrm>
            <a:off x="8849073" y="4029491"/>
            <a:ext cx="1607820" cy="1444592"/>
            <a:chOff x="1596660" y="1487903"/>
            <a:chExt cx="1607820" cy="1444592"/>
          </a:xfrm>
        </p:grpSpPr>
        <p:grpSp>
          <p:nvGrpSpPr>
            <p:cNvPr id="75" name="组合 74"/>
            <p:cNvGrpSpPr/>
            <p:nvPr/>
          </p:nvGrpSpPr>
          <p:grpSpPr>
            <a:xfrm>
              <a:off x="2024444" y="1487903"/>
              <a:ext cx="749137" cy="749136"/>
              <a:chOff x="3283275" y="2566737"/>
              <a:chExt cx="850232" cy="850232"/>
            </a:xfrm>
          </p:grpSpPr>
          <p:sp>
            <p:nvSpPr>
              <p:cNvPr id="77" name="椭圆 76"/>
              <p:cNvSpPr/>
              <p:nvPr>
                <p:custDataLst>
                  <p:tags r:id="rId26"/>
                </p:custDataLst>
              </p:nvPr>
            </p:nvSpPr>
            <p:spPr>
              <a:xfrm>
                <a:off x="3283275" y="2566737"/>
                <a:ext cx="850232" cy="850232"/>
              </a:xfrm>
              <a:prstGeom prst="ellipse">
                <a:avLst/>
              </a:prstGeom>
              <a:solidFill>
                <a:srgbClr val="660874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723900" dist="38100" dir="8100000" algn="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ea"/>
                </a:endParaRPr>
              </a:p>
            </p:txBody>
          </p:sp>
          <p:sp>
            <p:nvSpPr>
              <p:cNvPr id="78" name="矩形 77"/>
              <p:cNvSpPr/>
              <p:nvPr>
                <p:custDataLst>
                  <p:tags r:id="rId27"/>
                </p:custDataLst>
              </p:nvPr>
            </p:nvSpPr>
            <p:spPr>
              <a:xfrm>
                <a:off x="3316145" y="2668688"/>
                <a:ext cx="784494" cy="663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宋体 CN Heavy" panose="02010600030101010101" pitchFamily="18" charset="-122"/>
                    <a:ea typeface="思源宋体 CN Heavy" panose="02010600030101010101" pitchFamily="18" charset="-122"/>
                    <a:cs typeface="+mn-cs"/>
                  </a:rPr>
                  <a:t>06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10600030101010101" pitchFamily="18" charset="-122"/>
                  <a:ea typeface="思源宋体 CN Heavy" panose="02010600030101010101" pitchFamily="18" charset="-122"/>
                  <a:cs typeface="+mn-cs"/>
                </a:endParaRPr>
              </a:p>
            </p:txBody>
          </p:sp>
        </p:grpSp>
        <p:sp>
          <p:nvSpPr>
            <p:cNvPr id="76" name="矩形 75"/>
            <p:cNvSpPr/>
            <p:nvPr>
              <p:custDataLst>
                <p:tags r:id="rId28"/>
              </p:custDataLst>
            </p:nvPr>
          </p:nvSpPr>
          <p:spPr>
            <a:xfrm>
              <a:off x="1596660" y="2410525"/>
              <a:ext cx="160782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anose="02010600030101010101" pitchFamily="18" charset="-122"/>
                  <a:ea typeface="思源宋体 CN Heavy" panose="02010600030101010101" pitchFamily="18" charset="-122"/>
                </a:rPr>
                <a:t>总结展望</a:t>
              </a:r>
              <a:endPara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endParaRPr>
            </a:p>
          </p:txBody>
        </p:sp>
      </p:grp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包含 游戏机, 建筑, 标志, 围栏&#10;&#10;描述已自动生成"/>
          <p:cNvPicPr>
            <a:picLocks noChangeAspect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 descr="秒表速度表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310" y="1209675"/>
            <a:ext cx="671195" cy="67119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 flipV="1">
            <a:off x="-1330666" y="-466909"/>
            <a:ext cx="579863" cy="1108076"/>
          </a:xfrm>
          <a:prstGeom prst="rect">
            <a:avLst/>
          </a:prstGeom>
          <a:solidFill>
            <a:srgbClr val="660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0" y="6811843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4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5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61" name="直接连接符 60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图片包含 游戏机, 建筑, 标志, 围栏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860855" cy="608586"/>
          </a:xfrm>
          <a:prstGeom prst="rect">
            <a:avLst/>
          </a:prstGeom>
        </p:spPr>
      </p:pic>
      <p:pic>
        <p:nvPicPr>
          <p:cNvPr id="28" name="图片 27" descr="建筑的摆设布局&#10;&#10;描述已自动生成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746727" y="1372836"/>
            <a:ext cx="5487670" cy="410845"/>
            <a:chOff x="568433" y="987030"/>
            <a:chExt cx="5487670" cy="410845"/>
          </a:xfrm>
        </p:grpSpPr>
        <p:sp>
          <p:nvSpPr>
            <p:cNvPr id="64" name="1"/>
            <p:cNvSpPr txBox="1"/>
            <p:nvPr/>
          </p:nvSpPr>
          <p:spPr>
            <a:xfrm>
              <a:off x="568433" y="995285"/>
              <a:ext cx="220829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zh-CN" altLang="en-US" sz="2000" b="1" u="sng" dirty="0">
                  <a:solidFill>
                    <a:srgbClr val="660874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时间窗约束</a:t>
              </a:r>
              <a:endParaRPr lang="zh-CN" altLang="en-US" sz="2000" b="1" u="sng" dirty="0">
                <a:solidFill>
                  <a:srgbClr val="660874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11"/>
            <p:cNvSpPr txBox="1"/>
            <p:nvPr/>
          </p:nvSpPr>
          <p:spPr>
            <a:xfrm>
              <a:off x="2031473" y="987030"/>
              <a:ext cx="4024630" cy="410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pc="13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>
                <a:spcAft>
                  <a:spcPts val="1000"/>
                </a:spcAft>
                <a:defRPr/>
              </a:pPr>
              <a:r>
                <a:rPr lang="zh-CN" altLang="en-US" sz="1600" spc="0" dirty="0">
                  <a:solidFill>
                    <a:schemeClr val="tx1"/>
                  </a:solidFill>
                  <a:latin typeface="Arial" panose="020B0604020202020204"/>
                  <a:ea typeface="微软雅黑 Light" panose="020B0502040204020203" charset="-122"/>
                </a:rPr>
                <a:t>描述：每个订单都有两个关键的时间点</a:t>
              </a:r>
              <a:endParaRPr lang="zh-CN" altLang="en-US" sz="1600" spc="0" dirty="0">
                <a:solidFill>
                  <a:schemeClr val="tx1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-2793365" y="3548431"/>
            <a:ext cx="6279482" cy="5936763"/>
            <a:chOff x="5030503" y="2969747"/>
            <a:chExt cx="6279482" cy="5936763"/>
          </a:xfrm>
        </p:grpSpPr>
        <p:sp>
          <p:nvSpPr>
            <p:cNvPr id="70" name="矩形 69"/>
            <p:cNvSpPr/>
            <p:nvPr/>
          </p:nvSpPr>
          <p:spPr>
            <a:xfrm>
              <a:off x="5030503" y="2969747"/>
              <a:ext cx="2989547" cy="3078628"/>
            </a:xfrm>
            <a:prstGeom prst="rect">
              <a:avLst/>
            </a:prstGeom>
            <a:solidFill>
              <a:srgbClr val="580C6E"/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pic>
          <p:nvPicPr>
            <p:cNvPr id="76" name="图形 75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26100" y="4889500"/>
              <a:ext cx="362524" cy="362524"/>
            </a:xfrm>
            <a:prstGeom prst="rect">
              <a:avLst/>
            </a:prstGeom>
          </p:spPr>
        </p:pic>
        <p:sp>
          <p:nvSpPr>
            <p:cNvPr id="79" name="矩形 78"/>
            <p:cNvSpPr/>
            <p:nvPr/>
          </p:nvSpPr>
          <p:spPr>
            <a:xfrm>
              <a:off x="8320438" y="5827882"/>
              <a:ext cx="2989547" cy="3078628"/>
            </a:xfrm>
            <a:prstGeom prst="rect">
              <a:avLst/>
            </a:prstGeom>
            <a:solidFill>
              <a:srgbClr val="580C6E"/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8140" y="2515870"/>
            <a:ext cx="3329940" cy="1407160"/>
            <a:chOff x="564" y="4000"/>
            <a:chExt cx="5244" cy="2216"/>
          </a:xfrm>
        </p:grpSpPr>
        <p:grpSp>
          <p:nvGrpSpPr>
            <p:cNvPr id="17" name="组合 16"/>
            <p:cNvGrpSpPr/>
            <p:nvPr/>
          </p:nvGrpSpPr>
          <p:grpSpPr>
            <a:xfrm>
              <a:off x="564" y="4000"/>
              <a:ext cx="2698" cy="938"/>
              <a:chOff x="2281" y="3637"/>
              <a:chExt cx="2698" cy="938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281" y="3637"/>
                <a:ext cx="2698" cy="939"/>
              </a:xfrm>
              <a:prstGeom prst="roundRect">
                <a:avLst>
                  <a:gd name="adj" fmla="val 50000"/>
                </a:avLst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499" y="3817"/>
                <a:ext cx="226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bg1"/>
                    </a:solidFill>
                  </a:rPr>
                  <a:t>创建方式</a:t>
                </a:r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238" y="4999"/>
              <a:ext cx="4571" cy="10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20000"/>
                </a:lnSpc>
                <a:spcAft>
                  <a:spcPts val="1000"/>
                </a:spcAft>
                <a:defRPr/>
              </a:pPr>
              <a:r>
                <a:rPr lang="zh-CN" altLang="en-US" sz="1600" dirty="0">
                  <a:latin typeface="Arial" panose="020B0604020202020204"/>
                  <a:ea typeface="微软雅黑 Light" panose="020B0502040204020203" charset="-122"/>
                  <a:sym typeface="+mn-ea"/>
                </a:rPr>
                <a:t>订单被创建的时间，即车辆可以开始处理该订单的最早时间</a:t>
              </a:r>
              <a:endParaRPr lang="zh-CN" altLang="en-US" sz="1600" dirty="0">
                <a:latin typeface="Arial" panose="020B0604020202020204"/>
                <a:ea typeface="微软雅黑 Light" panose="020B0502040204020203" charset="-122"/>
                <a:sym typeface="+mn-ea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258" y="4928"/>
              <a:ext cx="4315" cy="1288"/>
            </a:xfrm>
            <a:custGeom>
              <a:avLst/>
              <a:gdLst>
                <a:gd name="connisteX0" fmla="*/ 0 w 2414905"/>
                <a:gd name="connsiteY0" fmla="*/ 0 h 817880"/>
                <a:gd name="connisteX1" fmla="*/ 0 w 2414905"/>
                <a:gd name="connsiteY1" fmla="*/ 808355 h 817880"/>
                <a:gd name="connisteX2" fmla="*/ 2414905 w 2414905"/>
                <a:gd name="connsiteY2" fmla="*/ 817880 h 8178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414905" h="817880">
                  <a:moveTo>
                    <a:pt x="0" y="0"/>
                  </a:moveTo>
                  <a:lnTo>
                    <a:pt x="0" y="808355"/>
                  </a:lnTo>
                  <a:lnTo>
                    <a:pt x="2414905" y="817880"/>
                  </a:lnTo>
                </a:path>
              </a:pathLst>
            </a:custGeom>
            <a:noFill/>
            <a:ln w="38100"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3540" y="4218305"/>
            <a:ext cx="3305810" cy="1131570"/>
            <a:chOff x="603" y="6758"/>
            <a:chExt cx="5206" cy="1782"/>
          </a:xfrm>
        </p:grpSpPr>
        <p:grpSp>
          <p:nvGrpSpPr>
            <p:cNvPr id="16" name="组合 15"/>
            <p:cNvGrpSpPr/>
            <p:nvPr/>
          </p:nvGrpSpPr>
          <p:grpSpPr>
            <a:xfrm>
              <a:off x="603" y="6758"/>
              <a:ext cx="3532" cy="938"/>
              <a:chOff x="1124" y="7053"/>
              <a:chExt cx="3532" cy="938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1124" y="7053"/>
                <a:ext cx="3532" cy="939"/>
              </a:xfrm>
              <a:prstGeom prst="roundRect">
                <a:avLst>
                  <a:gd name="adj" fmla="val 50000"/>
                </a:avLst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458" y="7232"/>
                <a:ext cx="2885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</a:rPr>
                  <a:t>承诺完成时间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11"/>
            <p:cNvSpPr txBox="1"/>
            <p:nvPr/>
          </p:nvSpPr>
          <p:spPr>
            <a:xfrm>
              <a:off x="1305" y="7791"/>
              <a:ext cx="4505" cy="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pc="13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>
                <a:spcAft>
                  <a:spcPts val="1000"/>
                </a:spcAft>
                <a:defRPr/>
              </a:pPr>
              <a:r>
                <a:rPr lang="zh-CN" altLang="en-US" sz="1600" spc="0" dirty="0">
                  <a:solidFill>
                    <a:schemeClr val="tx1"/>
                  </a:solidFill>
                  <a:latin typeface="Arial" panose="020B0604020202020204"/>
                  <a:ea typeface="微软雅黑 Light" panose="020B0502040204020203" charset="-122"/>
                </a:rPr>
                <a:t>订单必须完成配送的最晚时间</a:t>
              </a:r>
              <a:endParaRPr lang="zh-CN" altLang="en-US" sz="1600" spc="0" dirty="0">
                <a:solidFill>
                  <a:schemeClr val="tx1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305" y="7572"/>
              <a:ext cx="4315" cy="969"/>
            </a:xfrm>
            <a:custGeom>
              <a:avLst/>
              <a:gdLst>
                <a:gd name="connisteX0" fmla="*/ 0 w 2414905"/>
                <a:gd name="connsiteY0" fmla="*/ 0 h 817880"/>
                <a:gd name="connisteX1" fmla="*/ 0 w 2414905"/>
                <a:gd name="connsiteY1" fmla="*/ 808355 h 817880"/>
                <a:gd name="connisteX2" fmla="*/ 2414905 w 2414905"/>
                <a:gd name="connsiteY2" fmla="*/ 817880 h 8178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414905" h="817880">
                  <a:moveTo>
                    <a:pt x="0" y="0"/>
                  </a:moveTo>
                  <a:lnTo>
                    <a:pt x="0" y="808355"/>
                  </a:lnTo>
                  <a:lnTo>
                    <a:pt x="2414905" y="817880"/>
                  </a:lnTo>
                </a:path>
              </a:pathLst>
            </a:custGeom>
            <a:noFill/>
            <a:ln w="38100"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995420" y="3168015"/>
            <a:ext cx="1630045" cy="1568450"/>
          </a:xfrm>
          <a:prstGeom prst="rect">
            <a:avLst/>
          </a:prstGeom>
          <a:noFill/>
          <a:ln w="28575">
            <a:solidFill>
              <a:srgbClr val="660874"/>
            </a:solidFill>
          </a:ln>
        </p:spPr>
        <p:txBody>
          <a:bodyPr wrap="square" rtlCol="0" anchor="t">
            <a:spAutoFit/>
          </a:bodyPr>
          <a:lstStyle/>
          <a:p>
            <a:pPr defTabSz="266700"/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实现方式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defTabSz="266700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在适应度函数</a:t>
            </a:r>
            <a:r>
              <a:rPr lang="en-US" altLang="zh-CN" sz="1600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calculate_fitness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中，通过以下逻辑处理时间窗约束：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9" name="右大括号 28"/>
          <p:cNvSpPr/>
          <p:nvPr/>
        </p:nvSpPr>
        <p:spPr>
          <a:xfrm>
            <a:off x="3568700" y="2282825"/>
            <a:ext cx="268605" cy="3290570"/>
          </a:xfrm>
          <a:prstGeom prst="rightBrace">
            <a:avLst>
              <a:gd name="adj1" fmla="val 258865"/>
              <a:gd name="adj2" fmla="val 50000"/>
            </a:avLst>
          </a:prstGeom>
          <a:ln w="28575" cmpd="sng">
            <a:solidFill>
              <a:srgbClr val="660874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082030" y="1381125"/>
            <a:ext cx="5693410" cy="4767580"/>
            <a:chOff x="9576" y="2476"/>
            <a:chExt cx="8966" cy="7508"/>
          </a:xfrm>
        </p:grpSpPr>
        <p:sp>
          <p:nvSpPr>
            <p:cNvPr id="30" name="文本框 29"/>
            <p:cNvSpPr txBox="1"/>
            <p:nvPr/>
          </p:nvSpPr>
          <p:spPr>
            <a:xfrm>
              <a:off x="9576" y="2476"/>
              <a:ext cx="8964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srgbClr val="660874"/>
                  </a:solidFill>
                </a:rPr>
                <a:t>①</a:t>
              </a:r>
              <a:r>
                <a:rPr lang="en-US" altLang="zh-CN" sz="1600" b="1" dirty="0">
                  <a:solidFill>
                    <a:srgbClr val="660874"/>
                  </a:solidFill>
                </a:rPr>
                <a:t> </a:t>
              </a:r>
              <a:r>
                <a:rPr lang="zh-CN" altLang="en-US" sz="1600" b="1" dirty="0">
                  <a:solidFill>
                    <a:srgbClr val="660874"/>
                  </a:solidFill>
                </a:rPr>
                <a:t>不能提前处理订单：</a:t>
              </a:r>
              <a:endParaRPr lang="zh-CN" altLang="en-US" sz="1600" dirty="0"/>
            </a:p>
            <a:p>
              <a:pPr indent="457200"/>
              <a:r>
                <a:rPr lang="zh-CN" altLang="en-US" sz="1600" dirty="0"/>
                <a:t>车辆在订单创建时间之前不能开始处理该订单。如果车辆的当前时间小于订单的创建时间，车辆需要等待，等待时间被累加到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total_waiting_time</a:t>
              </a:r>
              <a:r>
                <a:rPr lang="en-US" altLang="zh-CN" sz="1600" dirty="0"/>
                <a:t> </a:t>
              </a:r>
              <a:r>
                <a:rPr lang="zh-CN" altLang="en-US" sz="1600" dirty="0"/>
                <a:t>中，并更新车辆的当前时间。</a:t>
              </a:r>
              <a:endParaRPr lang="zh-CN" altLang="en-US" sz="1600" dirty="0"/>
            </a:p>
          </p:txBody>
        </p:sp>
        <p:pic>
          <p:nvPicPr>
            <p:cNvPr id="1952601477" name="图片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49" y="4171"/>
              <a:ext cx="8306" cy="1146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9578" y="5426"/>
              <a:ext cx="64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srgbClr val="660874"/>
                  </a:solidFill>
                </a:rPr>
                <a:t>②</a:t>
              </a:r>
              <a:r>
                <a:rPr lang="en-US" altLang="zh-CN" sz="1600" b="1" dirty="0">
                  <a:solidFill>
                    <a:srgbClr val="660874"/>
                  </a:solidFill>
                </a:rPr>
                <a:t> </a:t>
              </a:r>
              <a:r>
                <a:rPr lang="zh-CN" altLang="en-US" sz="1600" b="1" dirty="0">
                  <a:solidFill>
                    <a:srgbClr val="660874"/>
                  </a:solidFill>
                </a:rPr>
                <a:t>检查是否超时：</a:t>
              </a:r>
              <a:endParaRPr lang="zh-CN" altLang="en-US" sz="1600" b="1" dirty="0">
                <a:solidFill>
                  <a:srgbClr val="660874"/>
                </a:solidFill>
              </a:endParaRPr>
            </a:p>
            <a:p>
              <a:pPr indent="457200"/>
              <a:r>
                <a:rPr lang="zh-CN" altLang="en-US" sz="1600" dirty="0"/>
                <a:t>在完成订单配送后，检查车辆的当前时间是否超过了订单的承诺完成时间。</a:t>
              </a:r>
              <a:endParaRPr lang="zh-CN" altLang="en-US" sz="1600" dirty="0"/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61" y="8626"/>
              <a:ext cx="7378" cy="1359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9578" y="6842"/>
              <a:ext cx="8964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srgbClr val="660874"/>
                  </a:solidFill>
                </a:rPr>
                <a:t>③</a:t>
              </a:r>
              <a:r>
                <a:rPr lang="en-US" altLang="zh-CN" sz="1600" b="1" dirty="0">
                  <a:solidFill>
                    <a:srgbClr val="660874"/>
                  </a:solidFill>
                </a:rPr>
                <a:t> </a:t>
              </a:r>
              <a:r>
                <a:rPr lang="zh-CN" altLang="en-US" sz="1600" b="1" dirty="0">
                  <a:solidFill>
                    <a:srgbClr val="660874"/>
                  </a:solidFill>
                </a:rPr>
                <a:t>超时则惩罚：</a:t>
              </a:r>
              <a:endParaRPr lang="zh-CN" altLang="en-US" sz="1600" dirty="0"/>
            </a:p>
            <a:p>
              <a:pPr indent="457200"/>
              <a:r>
                <a:rPr lang="zh-CN" altLang="en-US" sz="1600" dirty="0">
                  <a:sym typeface="+mn-ea"/>
                </a:rPr>
                <a:t>如果超时，计算延迟时间 </a:t>
              </a:r>
              <a:r>
                <a:rPr lang="en-US" altLang="zh-CN" sz="1600" dirty="0">
                  <a:sym typeface="+mn-ea"/>
                </a:rPr>
                <a:t>(delay)</a:t>
              </a:r>
              <a:r>
                <a:rPr lang="zh-CN" altLang="en-US" sz="1600" dirty="0">
                  <a:sym typeface="+mn-ea"/>
                </a:rPr>
                <a:t>并根据每秒延迟的惩罚系数 </a:t>
              </a:r>
              <a:r>
                <a:rPr lang="en-US" altLang="zh-CN" sz="1600" dirty="0">
                  <a:sym typeface="+mn-ea"/>
                </a:rPr>
                <a:t>(</a:t>
              </a:r>
              <a:r>
                <a:rPr lang="en-US" altLang="zh-CN" sz="1600" dirty="0" err="1">
                  <a:sym typeface="+mn-ea"/>
                </a:rPr>
                <a:t>penalty_per_second</a:t>
              </a:r>
              <a:r>
                <a:rPr lang="en-US" altLang="zh-CN" sz="1600" dirty="0">
                  <a:sym typeface="+mn-ea"/>
                </a:rPr>
                <a:t>) </a:t>
              </a:r>
              <a:r>
                <a:rPr lang="zh-CN" altLang="en-US" sz="1600" dirty="0">
                  <a:sym typeface="+mn-ea"/>
                </a:rPr>
                <a:t>计算延迟成本，将其累加到总惩罚 </a:t>
              </a:r>
              <a:r>
                <a:rPr lang="en-US" altLang="zh-CN" sz="1600" dirty="0">
                  <a:sym typeface="+mn-ea"/>
                </a:rPr>
                <a:t>(penalty) </a:t>
              </a:r>
              <a:r>
                <a:rPr lang="zh-CN" altLang="en-US" sz="1600" dirty="0">
                  <a:sym typeface="+mn-ea"/>
                </a:rPr>
                <a:t>中。同时，晚点订单计数 </a:t>
              </a:r>
              <a:r>
                <a:rPr lang="en-US" altLang="zh-CN" sz="1600" dirty="0">
                  <a:sym typeface="+mn-ea"/>
                </a:rPr>
                <a:t>(</a:t>
              </a:r>
              <a:r>
                <a:rPr lang="en-US" altLang="zh-CN" sz="1600" dirty="0" err="1">
                  <a:sym typeface="+mn-ea"/>
                </a:rPr>
                <a:t>late_orders</a:t>
              </a:r>
              <a:r>
                <a:rPr lang="en-US" altLang="zh-CN" sz="1600" dirty="0">
                  <a:sym typeface="+mn-ea"/>
                </a:rPr>
                <a:t>) </a:t>
              </a:r>
              <a:r>
                <a:rPr lang="zh-CN" altLang="en-US" sz="1600" dirty="0">
                  <a:sym typeface="+mn-ea"/>
                </a:rPr>
                <a:t>也会增加。</a:t>
              </a:r>
              <a:endParaRPr lang="zh-CN" altLang="en-US" sz="1600" dirty="0"/>
            </a:p>
            <a:p>
              <a:pPr indent="457200"/>
              <a:endParaRPr lang="zh-CN" altLang="en-US" sz="1600" dirty="0"/>
            </a:p>
          </p:txBody>
        </p:sp>
      </p:grpSp>
      <p:cxnSp>
        <p:nvCxnSpPr>
          <p:cNvPr id="36" name="直接连接符 35"/>
          <p:cNvCxnSpPr>
            <a:stCxn id="30" idx="1"/>
            <a:endCxn id="26" idx="3"/>
          </p:cNvCxnSpPr>
          <p:nvPr/>
        </p:nvCxnSpPr>
        <p:spPr>
          <a:xfrm flipH="1">
            <a:off x="5625465" y="1919605"/>
            <a:ext cx="456565" cy="2032635"/>
          </a:xfrm>
          <a:prstGeom prst="line">
            <a:avLst/>
          </a:prstGeom>
          <a:ln w="285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5614670" y="3669665"/>
            <a:ext cx="468630" cy="253365"/>
          </a:xfrm>
          <a:prstGeom prst="line">
            <a:avLst/>
          </a:prstGeom>
          <a:ln w="285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624195" y="3893820"/>
            <a:ext cx="459105" cy="920750"/>
          </a:xfrm>
          <a:prstGeom prst="line">
            <a:avLst/>
          </a:prstGeom>
          <a:ln w="285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任意多边形 38"/>
          <p:cNvSpPr/>
          <p:nvPr/>
        </p:nvSpPr>
        <p:spPr>
          <a:xfrm>
            <a:off x="6085840" y="1276985"/>
            <a:ext cx="317500" cy="1905000"/>
          </a:xfrm>
          <a:custGeom>
            <a:avLst/>
            <a:gdLst>
              <a:gd name="connisteX0" fmla="*/ 317500 w 317500"/>
              <a:gd name="connsiteY0" fmla="*/ 0 h 1905000"/>
              <a:gd name="connisteX1" fmla="*/ 250190 w 317500"/>
              <a:gd name="connsiteY1" fmla="*/ 0 h 1905000"/>
              <a:gd name="connisteX2" fmla="*/ 182880 w 317500"/>
              <a:gd name="connsiteY2" fmla="*/ 0 h 1905000"/>
              <a:gd name="connisteX3" fmla="*/ 115570 w 317500"/>
              <a:gd name="connsiteY3" fmla="*/ 0 h 1905000"/>
              <a:gd name="connisteX4" fmla="*/ 48260 w 317500"/>
              <a:gd name="connsiteY4" fmla="*/ 0 h 1905000"/>
              <a:gd name="connisteX5" fmla="*/ 0 w 317500"/>
              <a:gd name="connsiteY5" fmla="*/ 0 h 1905000"/>
              <a:gd name="connisteX6" fmla="*/ 0 w 317500"/>
              <a:gd name="connsiteY6" fmla="*/ 1895475 h 1905000"/>
              <a:gd name="connisteX7" fmla="*/ 317500 w 317500"/>
              <a:gd name="connsiteY7" fmla="*/ 1905000 h 1905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317500" h="1905000">
                <a:moveTo>
                  <a:pt x="317500" y="0"/>
                </a:moveTo>
                <a:lnTo>
                  <a:pt x="250190" y="0"/>
                </a:lnTo>
                <a:lnTo>
                  <a:pt x="182880" y="0"/>
                </a:lnTo>
                <a:lnTo>
                  <a:pt x="115570" y="0"/>
                </a:lnTo>
                <a:lnTo>
                  <a:pt x="48260" y="0"/>
                </a:lnTo>
                <a:lnTo>
                  <a:pt x="0" y="0"/>
                </a:lnTo>
                <a:lnTo>
                  <a:pt x="0" y="1895475"/>
                </a:lnTo>
                <a:lnTo>
                  <a:pt x="317500" y="1905000"/>
                </a:lnTo>
              </a:path>
            </a:pathLst>
          </a:custGeom>
          <a:noFill/>
          <a:ln w="28575"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6085840" y="3181985"/>
            <a:ext cx="317500" cy="899795"/>
          </a:xfrm>
          <a:custGeom>
            <a:avLst/>
            <a:gdLst>
              <a:gd name="connisteX0" fmla="*/ 317500 w 317500"/>
              <a:gd name="connsiteY0" fmla="*/ 0 h 1905000"/>
              <a:gd name="connisteX1" fmla="*/ 250190 w 317500"/>
              <a:gd name="connsiteY1" fmla="*/ 0 h 1905000"/>
              <a:gd name="connisteX2" fmla="*/ 182880 w 317500"/>
              <a:gd name="connsiteY2" fmla="*/ 0 h 1905000"/>
              <a:gd name="connisteX3" fmla="*/ 115570 w 317500"/>
              <a:gd name="connsiteY3" fmla="*/ 0 h 1905000"/>
              <a:gd name="connisteX4" fmla="*/ 48260 w 317500"/>
              <a:gd name="connsiteY4" fmla="*/ 0 h 1905000"/>
              <a:gd name="connisteX5" fmla="*/ 0 w 317500"/>
              <a:gd name="connsiteY5" fmla="*/ 0 h 1905000"/>
              <a:gd name="connisteX6" fmla="*/ 0 w 317500"/>
              <a:gd name="connsiteY6" fmla="*/ 1895475 h 1905000"/>
              <a:gd name="connisteX7" fmla="*/ 317500 w 317500"/>
              <a:gd name="connsiteY7" fmla="*/ 1905000 h 1905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317500" h="1905000">
                <a:moveTo>
                  <a:pt x="317500" y="0"/>
                </a:moveTo>
                <a:lnTo>
                  <a:pt x="250190" y="0"/>
                </a:lnTo>
                <a:lnTo>
                  <a:pt x="182880" y="0"/>
                </a:lnTo>
                <a:lnTo>
                  <a:pt x="115570" y="0"/>
                </a:lnTo>
                <a:lnTo>
                  <a:pt x="48260" y="0"/>
                </a:lnTo>
                <a:lnTo>
                  <a:pt x="0" y="0"/>
                </a:lnTo>
                <a:lnTo>
                  <a:pt x="0" y="1895475"/>
                </a:lnTo>
                <a:lnTo>
                  <a:pt x="317500" y="1905000"/>
                </a:lnTo>
              </a:path>
            </a:pathLst>
          </a:custGeom>
          <a:noFill/>
          <a:ln w="28575"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6085840" y="4081780"/>
            <a:ext cx="317500" cy="2169795"/>
          </a:xfrm>
          <a:custGeom>
            <a:avLst/>
            <a:gdLst>
              <a:gd name="connisteX0" fmla="*/ 317500 w 317500"/>
              <a:gd name="connsiteY0" fmla="*/ 0 h 1905000"/>
              <a:gd name="connisteX1" fmla="*/ 250190 w 317500"/>
              <a:gd name="connsiteY1" fmla="*/ 0 h 1905000"/>
              <a:gd name="connisteX2" fmla="*/ 182880 w 317500"/>
              <a:gd name="connsiteY2" fmla="*/ 0 h 1905000"/>
              <a:gd name="connisteX3" fmla="*/ 115570 w 317500"/>
              <a:gd name="connsiteY3" fmla="*/ 0 h 1905000"/>
              <a:gd name="connisteX4" fmla="*/ 48260 w 317500"/>
              <a:gd name="connsiteY4" fmla="*/ 0 h 1905000"/>
              <a:gd name="connisteX5" fmla="*/ 0 w 317500"/>
              <a:gd name="connsiteY5" fmla="*/ 0 h 1905000"/>
              <a:gd name="connisteX6" fmla="*/ 0 w 317500"/>
              <a:gd name="connsiteY6" fmla="*/ 1895475 h 1905000"/>
              <a:gd name="connisteX7" fmla="*/ 317500 w 317500"/>
              <a:gd name="connsiteY7" fmla="*/ 1905000 h 1905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317500" h="1905000">
                <a:moveTo>
                  <a:pt x="317500" y="0"/>
                </a:moveTo>
                <a:lnTo>
                  <a:pt x="250190" y="0"/>
                </a:lnTo>
                <a:lnTo>
                  <a:pt x="182880" y="0"/>
                </a:lnTo>
                <a:lnTo>
                  <a:pt x="115570" y="0"/>
                </a:lnTo>
                <a:lnTo>
                  <a:pt x="48260" y="0"/>
                </a:lnTo>
                <a:lnTo>
                  <a:pt x="0" y="0"/>
                </a:lnTo>
                <a:lnTo>
                  <a:pt x="0" y="1895475"/>
                </a:lnTo>
                <a:lnTo>
                  <a:pt x="317500" y="1905000"/>
                </a:lnTo>
              </a:path>
            </a:pathLst>
          </a:custGeom>
          <a:noFill/>
          <a:ln w="28575"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68553" y="336550"/>
            <a:ext cx="5732780" cy="713740"/>
            <a:chOff x="1009" y="530"/>
            <a:chExt cx="9028" cy="1124"/>
          </a:xfrm>
        </p:grpSpPr>
        <p:sp>
          <p:nvSpPr>
            <p:cNvPr id="5" name="文本框 4"/>
            <p:cNvSpPr txBox="1"/>
            <p:nvPr/>
          </p:nvSpPr>
          <p:spPr>
            <a:xfrm>
              <a:off x="1009" y="530"/>
              <a:ext cx="5441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dist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3.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启发式算法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遗传算法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54" y="1046"/>
              <a:ext cx="8983" cy="6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Heuristic algorithm——Genetic Algorithm</a:t>
              </a:r>
              <a:endPara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</a:endParaRPr>
            </a:p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 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72225" y="1304925"/>
            <a:ext cx="5335905" cy="1735455"/>
          </a:xfrm>
          <a:prstGeom prst="rect">
            <a:avLst/>
          </a:prstGeom>
          <a:gradFill>
            <a:gsLst>
              <a:gs pos="35000">
                <a:srgbClr val="F9F3FA">
                  <a:alpha val="100000"/>
                </a:srgbClr>
              </a:gs>
              <a:gs pos="11000">
                <a:srgbClr val="F3E6F5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372225" y="3343275"/>
            <a:ext cx="5308600" cy="2174875"/>
          </a:xfrm>
          <a:prstGeom prst="rect">
            <a:avLst/>
          </a:prstGeom>
          <a:gradFill>
            <a:gsLst>
              <a:gs pos="79000">
                <a:srgbClr val="F9F3FA">
                  <a:alpha val="100000"/>
                </a:srgbClr>
              </a:gs>
              <a:gs pos="23000">
                <a:srgbClr val="F3E6F5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15925" y="3336925"/>
            <a:ext cx="5678805" cy="2174875"/>
          </a:xfrm>
          <a:prstGeom prst="rect">
            <a:avLst/>
          </a:prstGeom>
          <a:gradFill>
            <a:gsLst>
              <a:gs pos="57000">
                <a:srgbClr val="F9F3FA">
                  <a:alpha val="100000"/>
                </a:srgbClr>
              </a:gs>
              <a:gs pos="23000">
                <a:srgbClr val="F3E6F5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V="1">
            <a:off x="-1330666" y="-466909"/>
            <a:ext cx="579863" cy="1108076"/>
          </a:xfrm>
          <a:prstGeom prst="rect">
            <a:avLst/>
          </a:prstGeom>
          <a:solidFill>
            <a:srgbClr val="6608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0" y="6811843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4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5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61" name="直接连接符 60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 descr="图片包含 游戏机, 建筑, 标志, 围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860855" cy="608586"/>
          </a:xfrm>
          <a:prstGeom prst="rect">
            <a:avLst/>
          </a:prstGeom>
        </p:spPr>
      </p:pic>
      <p:pic>
        <p:nvPicPr>
          <p:cNvPr id="28" name="图片 27" descr="建筑的摆设布局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746727" y="1485866"/>
            <a:ext cx="4992370" cy="1228725"/>
            <a:chOff x="568433" y="995285"/>
            <a:chExt cx="4992370" cy="1228725"/>
          </a:xfrm>
        </p:grpSpPr>
        <p:sp>
          <p:nvSpPr>
            <p:cNvPr id="64" name="1"/>
            <p:cNvSpPr txBox="1"/>
            <p:nvPr/>
          </p:nvSpPr>
          <p:spPr>
            <a:xfrm>
              <a:off x="568433" y="995285"/>
              <a:ext cx="220829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zh-CN" altLang="en-US" sz="2000" b="1" u="sng" dirty="0">
                  <a:solidFill>
                    <a:srgbClr val="660874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工厂端口可用性</a:t>
              </a:r>
              <a:endParaRPr lang="zh-CN" altLang="en-US" sz="2000" b="1" u="sng" dirty="0">
                <a:solidFill>
                  <a:srgbClr val="660874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11"/>
            <p:cNvSpPr txBox="1"/>
            <p:nvPr/>
          </p:nvSpPr>
          <p:spPr>
            <a:xfrm>
              <a:off x="776713" y="1394065"/>
              <a:ext cx="4784090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pc="13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>
                <a:lnSpc>
                  <a:spcPct val="100000"/>
                </a:lnSpc>
                <a:spcAft>
                  <a:spcPts val="1000"/>
                </a:spcAft>
                <a:defRPr/>
              </a:pPr>
              <a:r>
                <a:rPr lang="zh-CN" altLang="en-US" sz="1600" spc="0" dirty="0">
                  <a:solidFill>
                    <a:schemeClr val="tx1"/>
                  </a:solidFill>
                  <a:latin typeface="+mn-lt"/>
                  <a:ea typeface="+mn-lt"/>
                  <a:cs typeface="+mn-lt"/>
                </a:rPr>
                <a:t>每个工厂拥有多个端口（在代码中设定为6个），每个端口一次只能处理一辆车。车辆到达工厂时需要等待端口可用</a:t>
              </a:r>
              <a:endParaRPr lang="zh-CN" altLang="en-US" sz="1600" spc="0" dirty="0">
                <a:solidFill>
                  <a:schemeClr val="tx1"/>
                </a:solidFill>
                <a:latin typeface="+mn-lt"/>
                <a:ea typeface="+mn-lt"/>
                <a:cs typeface="+mn-lt"/>
              </a:endParaRPr>
            </a:p>
          </p:txBody>
        </p:sp>
      </p:grpSp>
      <p:pic>
        <p:nvPicPr>
          <p:cNvPr id="718380609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875" y="2752725"/>
            <a:ext cx="4800600" cy="304800"/>
          </a:xfrm>
          <a:prstGeom prst="rect">
            <a:avLst/>
          </a:prstGeom>
        </p:spPr>
      </p:pic>
      <p:pic>
        <p:nvPicPr>
          <p:cNvPr id="13" name="图片 12" descr="工厂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910" y="1271270"/>
            <a:ext cx="615950" cy="61595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384810" y="3332480"/>
            <a:ext cx="5704840" cy="2645410"/>
            <a:chOff x="636" y="5579"/>
            <a:chExt cx="8984" cy="4166"/>
          </a:xfrm>
        </p:grpSpPr>
        <p:sp>
          <p:nvSpPr>
            <p:cNvPr id="17" name="矩形 16"/>
            <p:cNvSpPr/>
            <p:nvPr/>
          </p:nvSpPr>
          <p:spPr>
            <a:xfrm>
              <a:off x="666" y="5579"/>
              <a:ext cx="8954" cy="4167"/>
            </a:xfrm>
            <a:prstGeom prst="rect">
              <a:avLst/>
            </a:prstGeom>
            <a:noFill/>
            <a:ln w="28575">
              <a:solidFill>
                <a:srgbClr val="66087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2" y="5784"/>
              <a:ext cx="7126" cy="1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600" b="1">
                  <a:solidFill>
                    <a:srgbClr val="660874"/>
                  </a:solidFill>
                  <a:ea typeface="+mn-lt"/>
                  <a:cs typeface="+mn-lt"/>
                </a:rPr>
                <a:t>①</a:t>
              </a:r>
              <a:r>
                <a:rPr lang="en-US" altLang="zh-CN" sz="1600" b="1">
                  <a:solidFill>
                    <a:srgbClr val="660874"/>
                  </a:solidFill>
                  <a:ea typeface="+mn-lt"/>
                  <a:cs typeface="+mn-lt"/>
                </a:rPr>
                <a:t> </a:t>
              </a:r>
              <a:r>
                <a:rPr lang="zh-CN" altLang="en-US" sz="1600" b="1">
                  <a:solidFill>
                    <a:srgbClr val="660874"/>
                  </a:solidFill>
                  <a:ea typeface="+mn-lt"/>
                  <a:cs typeface="+mn-lt"/>
                </a:rPr>
                <a:t>在适应</a:t>
              </a:r>
              <a:r>
                <a:rPr lang="zh-CN" altLang="en-US" sz="1600" b="1">
                  <a:solidFill>
                    <a:srgbClr val="660874"/>
                  </a:solidFill>
                  <a:ea typeface="+mn-lt"/>
                  <a:cs typeface="+mn-lt"/>
                  <a:sym typeface="+mn-ea"/>
                </a:rPr>
                <a:t>度函数中处理端口可用性</a:t>
              </a:r>
              <a:endParaRPr lang="zh-CN" altLang="en-US" sz="1600" b="1">
                <a:solidFill>
                  <a:srgbClr val="660874"/>
                </a:solidFill>
                <a:ea typeface="+mn-lt"/>
                <a:cs typeface="+mn-lt"/>
                <a:sym typeface="+mn-ea"/>
              </a:endParaRPr>
            </a:p>
            <a:p>
              <a:pPr indent="457200">
                <a:lnSpc>
                  <a:spcPct val="110000"/>
                </a:lnSpc>
              </a:pPr>
              <a:r>
                <a:rPr lang="zh-CN" altLang="en-US" sz="1600">
                  <a:ea typeface="+mn-lt"/>
                  <a:cs typeface="+mn-lt"/>
                  <a:sym typeface="+mn-ea"/>
                </a:rPr>
                <a:t>当车辆到达取货或送货工厂时，检查工厂端口的最早可用时间</a:t>
              </a:r>
              <a:r>
                <a:rPr lang="en-US" altLang="zh-CN" sz="1600">
                  <a:ea typeface="+mn-lt"/>
                  <a:cs typeface="+mn-lt"/>
                  <a:sym typeface="+mn-ea"/>
                </a:rPr>
                <a:t>(earliest_port_time)</a:t>
              </a:r>
              <a:r>
                <a:rPr lang="zh-CN" altLang="en-US" sz="1600">
                  <a:ea typeface="+mn-lt"/>
                  <a:cs typeface="+mn-lt"/>
                  <a:sym typeface="+mn-ea"/>
                </a:rPr>
                <a:t>：</a:t>
              </a:r>
              <a:endParaRPr lang="zh-CN" altLang="en-US" sz="1600">
                <a:ea typeface="+mn-lt"/>
                <a:cs typeface="+mn-lt"/>
                <a:sym typeface="+mn-ea"/>
              </a:endParaRPr>
            </a:p>
          </p:txBody>
        </p:sp>
        <p:pic>
          <p:nvPicPr>
            <p:cNvPr id="161458171" name="图片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" y="7479"/>
              <a:ext cx="8306" cy="1978"/>
            </a:xfrm>
            <a:prstGeom prst="rect">
              <a:avLst/>
            </a:prstGeom>
          </p:spPr>
        </p:pic>
        <p:cxnSp>
          <p:nvCxnSpPr>
            <p:cNvPr id="18" name="直接连接符 17"/>
            <p:cNvCxnSpPr/>
            <p:nvPr/>
          </p:nvCxnSpPr>
          <p:spPr>
            <a:xfrm>
              <a:off x="636" y="7291"/>
              <a:ext cx="8984" cy="0"/>
            </a:xfrm>
            <a:prstGeom prst="line">
              <a:avLst/>
            </a:prstGeom>
            <a:ln w="28575" cap="flat" cmpd="sng" algn="ctr">
              <a:solidFill>
                <a:srgbClr val="660874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6372225" y="3332480"/>
            <a:ext cx="5336540" cy="2635898"/>
            <a:chOff x="10538" y="5292"/>
            <a:chExt cx="8404" cy="4069"/>
          </a:xfrm>
        </p:grpSpPr>
        <p:sp>
          <p:nvSpPr>
            <p:cNvPr id="12" name="文本框 11"/>
            <p:cNvSpPr txBox="1"/>
            <p:nvPr/>
          </p:nvSpPr>
          <p:spPr>
            <a:xfrm>
              <a:off x="10538" y="5374"/>
              <a:ext cx="8000" cy="181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indent="0" algn="just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rgbClr val="660874"/>
                  </a:solidFill>
                  <a:ea typeface="+mn-lt"/>
                  <a:cs typeface="+mn-lt"/>
                </a:rPr>
                <a:t>③</a:t>
              </a:r>
              <a:r>
                <a:rPr lang="en-US" altLang="zh-CN" sz="1600" b="1">
                  <a:solidFill>
                    <a:srgbClr val="660874"/>
                  </a:solidFill>
                  <a:ea typeface="+mn-lt"/>
                  <a:cs typeface="+mn-lt"/>
                </a:rPr>
                <a:t> </a:t>
              </a:r>
              <a:r>
                <a:rPr lang="zh-CN" altLang="en-US" sz="1600" b="1">
                  <a:solidFill>
                    <a:srgbClr val="660874"/>
                  </a:solidFill>
                  <a:ea typeface="+mn-lt"/>
                  <a:cs typeface="+mn-lt"/>
                </a:rPr>
                <a:t>计算行驶距离</a:t>
              </a:r>
              <a:endParaRPr lang="zh-CN" altLang="en-US" sz="1600" b="1">
                <a:solidFill>
                  <a:srgbClr val="660874"/>
                </a:solidFill>
                <a:ea typeface="+mn-lt"/>
                <a:cs typeface="+mn-lt"/>
              </a:endParaRPr>
            </a:p>
            <a:p>
              <a:pPr marL="0" indent="457200" algn="just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>
                  <a:ea typeface="+mn-lt"/>
                  <a:cs typeface="+mn-lt"/>
                </a:rPr>
                <a:t>在适应度函数中，如果车辆之前没有执行任何订单（即</a:t>
              </a:r>
              <a:r>
                <a:rPr lang="en-US" altLang="zh-CN" sz="1600">
                  <a:ea typeface="+mn-lt"/>
                  <a:cs typeface="+mn-lt"/>
                </a:rPr>
                <a:t>vehicle_current_location[vehicle_id] </a:t>
              </a:r>
              <a:r>
                <a:rPr lang="zh-CN" altLang="en-US" sz="1600">
                  <a:ea typeface="+mn-lt"/>
                  <a:cs typeface="+mn-lt"/>
                </a:rPr>
                <a:t>为 </a:t>
              </a:r>
              <a:r>
                <a:rPr lang="en-US" altLang="zh-CN" sz="1600">
                  <a:ea typeface="+mn-lt"/>
                  <a:cs typeface="+mn-lt"/>
                </a:rPr>
                <a:t>None</a:t>
              </a:r>
              <a:r>
                <a:rPr lang="zh-CN" altLang="en-US" sz="1600">
                  <a:ea typeface="+mn-lt"/>
                  <a:cs typeface="+mn-lt"/>
                </a:rPr>
                <a:t>），则假设车辆从仓库出发</a:t>
              </a:r>
              <a:endParaRPr lang="zh-CN" altLang="en-US" sz="1600">
                <a:ea typeface="+mn-lt"/>
                <a:cs typeface="+mn-lt"/>
              </a:endParaRPr>
            </a:p>
          </p:txBody>
        </p:sp>
        <p:pic>
          <p:nvPicPr>
            <p:cNvPr id="688750894" name="图片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91" y="7355"/>
              <a:ext cx="8306" cy="1914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10538" y="5292"/>
              <a:ext cx="8404" cy="4069"/>
            </a:xfrm>
            <a:prstGeom prst="rect">
              <a:avLst/>
            </a:prstGeom>
            <a:noFill/>
            <a:ln w="28575">
              <a:solidFill>
                <a:srgbClr val="66087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10538" y="7210"/>
              <a:ext cx="8404" cy="0"/>
            </a:xfrm>
            <a:prstGeom prst="line">
              <a:avLst/>
            </a:prstGeom>
            <a:ln w="28575" cap="flat" cmpd="sng" algn="ctr">
              <a:solidFill>
                <a:srgbClr val="660874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372225" y="1304925"/>
            <a:ext cx="5363210" cy="1735455"/>
            <a:chOff x="9895" y="2237"/>
            <a:chExt cx="8446" cy="2733"/>
          </a:xfrm>
        </p:grpSpPr>
        <p:pic>
          <p:nvPicPr>
            <p:cNvPr id="889489195" name="图片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35" y="4111"/>
              <a:ext cx="8306" cy="745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9895" y="2237"/>
              <a:ext cx="8404" cy="2733"/>
            </a:xfrm>
            <a:prstGeom prst="rect">
              <a:avLst/>
            </a:prstGeom>
            <a:noFill/>
            <a:ln w="28575">
              <a:solidFill>
                <a:srgbClr val="66087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9895" y="3977"/>
              <a:ext cx="8404" cy="0"/>
            </a:xfrm>
            <a:prstGeom prst="line">
              <a:avLst/>
            </a:prstGeom>
            <a:ln w="28575" cap="flat" cmpd="sng" algn="ctr">
              <a:solidFill>
                <a:srgbClr val="660874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10005" y="2365"/>
              <a:ext cx="7989" cy="1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600" b="1">
                  <a:solidFill>
                    <a:srgbClr val="660874"/>
                  </a:solidFill>
                  <a:ea typeface="+mn-lt"/>
                  <a:cs typeface="+mn-lt"/>
                </a:rPr>
                <a:t>②</a:t>
              </a:r>
              <a:r>
                <a:rPr lang="en-US" altLang="zh-CN" sz="1600" b="1">
                  <a:solidFill>
                    <a:srgbClr val="660874"/>
                  </a:solidFill>
                  <a:ea typeface="+mn-lt"/>
                  <a:cs typeface="+mn-lt"/>
                </a:rPr>
                <a:t> </a:t>
              </a:r>
              <a:r>
                <a:rPr lang="zh-CN" altLang="en-US" sz="1600" b="1">
                  <a:solidFill>
                    <a:srgbClr val="660874"/>
                  </a:solidFill>
                  <a:ea typeface="+mn-lt"/>
                  <a:cs typeface="+mn-lt"/>
                </a:rPr>
                <a:t>选择最早可用的端口</a:t>
              </a:r>
              <a:endParaRPr lang="zh-CN" altLang="en-US" sz="1600" b="1">
                <a:solidFill>
                  <a:srgbClr val="660874"/>
                </a:solidFill>
                <a:ea typeface="+mn-lt"/>
                <a:cs typeface="+mn-lt"/>
                <a:sym typeface="+mn-ea"/>
              </a:endParaRPr>
            </a:p>
            <a:p>
              <a:pPr indent="457200">
                <a:lnSpc>
                  <a:spcPct val="110000"/>
                </a:lnSpc>
              </a:pPr>
              <a:r>
                <a:rPr lang="zh-CN" altLang="en-US" sz="1600">
                  <a:ea typeface="+mn-lt"/>
                  <a:cs typeface="+mn-lt"/>
                  <a:sym typeface="+mn-ea"/>
                </a:rPr>
                <a:t>使用</a:t>
              </a:r>
              <a:r>
                <a:rPr lang="en-US" altLang="zh-CN" sz="1600">
                  <a:ea typeface="+mn-lt"/>
                  <a:cs typeface="+mn-lt"/>
                  <a:sym typeface="+mn-ea"/>
                </a:rPr>
                <a:t>np.argmin(port_times) </a:t>
              </a:r>
              <a:r>
                <a:rPr lang="zh-CN" altLang="en-US" sz="1600">
                  <a:ea typeface="+mn-lt"/>
                  <a:cs typeface="+mn-lt"/>
                  <a:sym typeface="+mn-ea"/>
                </a:rPr>
                <a:t>找到最早可用的端口，并更新该端口的可用时间</a:t>
              </a:r>
              <a:endParaRPr lang="zh-CN" altLang="en-US" sz="1600">
                <a:ea typeface="+mn-lt"/>
                <a:cs typeface="+mn-lt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8553" y="336550"/>
            <a:ext cx="5732780" cy="713740"/>
            <a:chOff x="1009" y="530"/>
            <a:chExt cx="9028" cy="1124"/>
          </a:xfrm>
        </p:grpSpPr>
        <p:sp>
          <p:nvSpPr>
            <p:cNvPr id="7" name="文本框 6"/>
            <p:cNvSpPr txBox="1"/>
            <p:nvPr/>
          </p:nvSpPr>
          <p:spPr>
            <a:xfrm>
              <a:off x="1009" y="530"/>
              <a:ext cx="5441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dist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3.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启发式算法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遗传算法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54" y="1046"/>
              <a:ext cx="8983" cy="6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Heuristic algorithm——Genetic Algorithm</a:t>
              </a:r>
              <a:endPara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</a:endParaRPr>
            </a:p>
            <a:p>
              <a:pPr algn="l">
                <a:defRPr/>
              </a:pPr>
              <a:r>
                <a:rPr lang="en-US" altLang="zh-CN" sz="800" b="1" dirty="0">
                  <a:solidFill>
                    <a:prstClr val="white">
                      <a:lumMod val="50000"/>
                    </a:prst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 </a:t>
              </a:r>
              <a:endParaRPr lang="en-US" altLang="zh-CN" sz="800" b="1" dirty="0">
                <a:solidFill>
                  <a:prstClr val="white">
                    <a:lumMod val="50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5" name="文本框 4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3.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启发式算法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 —— 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遗传算法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Heuristic al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gorithm——Genetic Algorithm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2" name="图片 1" descr="41261735067471_.pi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305" y="2355215"/>
            <a:ext cx="5540375" cy="2907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6350635" y="1943735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路径可视化</a:t>
            </a:r>
            <a:endParaRPr lang="zh-CN" altLang="en-US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41281735067825_.pi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745" y="1535430"/>
            <a:ext cx="4846320" cy="1465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19100" y="1104900"/>
            <a:ext cx="6386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输出结果</a:t>
            </a:r>
            <a:r>
              <a:rPr lang="en-US" altLang="zh-CN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总路程</a:t>
            </a:r>
            <a:r>
              <a:rPr lang="en-US" altLang="zh-CN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惩罚成本</a:t>
            </a:r>
            <a:r>
              <a:rPr lang="en-US" altLang="zh-CN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总得分</a:t>
            </a:r>
            <a:r>
              <a:rPr lang="en-US" altLang="zh-CN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晚点订单数</a:t>
            </a:r>
            <a:endParaRPr lang="zh-CN" altLang="en-US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 descr="41341735067965_.pi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745" y="3582035"/>
            <a:ext cx="2640330" cy="2417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41301735067894_.pic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5890" y="3906520"/>
            <a:ext cx="2114550" cy="2416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41311735067919_.pic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9810" y="4029075"/>
            <a:ext cx="2324735" cy="2566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 descr="41321735067937_.pic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6180" y="3656965"/>
            <a:ext cx="2387600" cy="2907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419100" y="3190240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订单完成情况</a:t>
            </a:r>
            <a:endParaRPr lang="zh-CN" altLang="en-US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4490" y="2203450"/>
            <a:ext cx="2108835" cy="86169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设计&#10;&#10;描述已自动生成"/>
          <p:cNvPicPr>
            <a:picLocks noChangeAspect="1"/>
          </p:cNvPicPr>
          <p:nvPr/>
        </p:nvPicPr>
        <p:blipFill>
          <a:blip r:embed="rId1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37" y="539310"/>
            <a:ext cx="9182978" cy="6161975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文本框 61"/>
          <p:cNvSpPr txBox="1">
            <a:spLocks noChangeArrowheads="1"/>
          </p:cNvSpPr>
          <p:nvPr/>
        </p:nvSpPr>
        <p:spPr bwMode="auto">
          <a:xfrm>
            <a:off x="4603750" y="2726055"/>
            <a:ext cx="74993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buNone/>
              <a:defRPr/>
            </a:pPr>
            <a:r>
              <a:rPr lang="zh-CN" alt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基于贪心</a:t>
            </a:r>
            <a:r>
              <a:rPr lang="zh-CN" alt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算法的</a:t>
            </a:r>
            <a:r>
              <a:rPr lang="zh-CN" alt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仿真实验</a:t>
            </a:r>
            <a:endParaRPr lang="zh-CN" altLang="en-US" sz="48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4756247" y="3575745"/>
            <a:ext cx="4537710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建筑的摆设布局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0" y="-29009"/>
            <a:ext cx="3438924" cy="6799114"/>
          </a:xfrm>
          <a:custGeom>
            <a:avLst/>
            <a:gdLst>
              <a:gd name="connsiteX0" fmla="*/ 39367 w 3438924"/>
              <a:gd name="connsiteY0" fmla="*/ 0 h 6799114"/>
              <a:gd name="connsiteX1" fmla="*/ 3438924 w 3438924"/>
              <a:gd name="connsiteY1" fmla="*/ 3399557 h 6799114"/>
              <a:gd name="connsiteX2" fmla="*/ 39367 w 3438924"/>
              <a:gd name="connsiteY2" fmla="*/ 6799114 h 6799114"/>
              <a:gd name="connsiteX3" fmla="*/ 0 w 3438924"/>
              <a:gd name="connsiteY3" fmla="*/ 6798119 h 6799114"/>
              <a:gd name="connsiteX4" fmla="*/ 0 w 3438924"/>
              <a:gd name="connsiteY4" fmla="*/ 5731633 h 6799114"/>
              <a:gd name="connsiteX5" fmla="*/ 61090 w 3438924"/>
              <a:gd name="connsiteY5" fmla="*/ 5734717 h 6799114"/>
              <a:gd name="connsiteX6" fmla="*/ 2450555 w 3438924"/>
              <a:gd name="connsiteY6" fmla="*/ 3345252 h 6799114"/>
              <a:gd name="connsiteX7" fmla="*/ 61090 w 3438924"/>
              <a:gd name="connsiteY7" fmla="*/ 955788 h 6799114"/>
              <a:gd name="connsiteX8" fmla="*/ 0 w 3438924"/>
              <a:gd name="connsiteY8" fmla="*/ 958873 h 6799114"/>
              <a:gd name="connsiteX9" fmla="*/ 0 w 3438924"/>
              <a:gd name="connsiteY9" fmla="*/ 996 h 679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8924" h="6799114">
                <a:moveTo>
                  <a:pt x="39367" y="0"/>
                </a:moveTo>
                <a:cubicBezTo>
                  <a:pt x="1916891" y="0"/>
                  <a:pt x="3438924" y="1522033"/>
                  <a:pt x="3438924" y="3399557"/>
                </a:cubicBezTo>
                <a:cubicBezTo>
                  <a:pt x="3438924" y="5277081"/>
                  <a:pt x="1916891" y="6799114"/>
                  <a:pt x="39367" y="6799114"/>
                </a:cubicBezTo>
                <a:lnTo>
                  <a:pt x="0" y="6798119"/>
                </a:lnTo>
                <a:lnTo>
                  <a:pt x="0" y="5731633"/>
                </a:lnTo>
                <a:lnTo>
                  <a:pt x="61090" y="5734717"/>
                </a:lnTo>
                <a:cubicBezTo>
                  <a:pt x="1380755" y="5734717"/>
                  <a:pt x="2450555" y="4664917"/>
                  <a:pt x="2450555" y="3345252"/>
                </a:cubicBezTo>
                <a:cubicBezTo>
                  <a:pt x="2450555" y="2025588"/>
                  <a:pt x="1380755" y="955788"/>
                  <a:pt x="61090" y="955788"/>
                </a:cubicBezTo>
                <a:lnTo>
                  <a:pt x="0" y="958873"/>
                </a:lnTo>
                <a:lnTo>
                  <a:pt x="0" y="996"/>
                </a:lnTo>
                <a:close/>
              </a:path>
            </a:pathLst>
          </a:cu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66087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079" y="2498651"/>
            <a:ext cx="1924493" cy="1772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9600" spc="300" dirty="0">
                <a:solidFill>
                  <a:srgbClr val="660874"/>
                </a:solidFill>
                <a:latin typeface="启功字体简体" panose="03000509000000000000" pitchFamily="65" charset="-122"/>
                <a:ea typeface="思源宋体 CN" panose="02020400000000000000"/>
              </a:rPr>
              <a:t>04</a:t>
            </a:r>
            <a:endParaRPr lang="zh-CN" altLang="en-US" sz="9600" spc="300" dirty="0">
              <a:solidFill>
                <a:srgbClr val="660874"/>
              </a:solidFill>
              <a:latin typeface="启功字体简体" panose="03000509000000000000" pitchFamily="65" charset="-122"/>
              <a:ea typeface="思源宋体 CN" panose="0202040000000000000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3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4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4681219" y="3625852"/>
            <a:ext cx="611204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</a:rPr>
              <a:t>Simulation Experiments Based on Greedy Algorithm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 Regular" panose="02020503050405090304" charset="0"/>
              <a:ea typeface="思源宋体 CN" panose="02020400000000000000" pitchFamily="18" charset="-122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5600" y="1287780"/>
            <a:ext cx="17170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60000"/>
              </a:spcAft>
            </a:pP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代码框架</a:t>
            </a:r>
            <a:r>
              <a:rPr lang="en-US" altLang="zh-CN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5" name="文本框 4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基于贪心算法的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仿真实验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77" y="981"/>
              <a:ext cx="5260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Simulation Experiments Based on Greedy Algorithm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lum bright="6000" contrast="36000"/>
          </a:blip>
          <a:stretch>
            <a:fillRect/>
          </a:stretch>
        </p:blipFill>
        <p:spPr>
          <a:xfrm>
            <a:off x="3830320" y="1002030"/>
            <a:ext cx="2597150" cy="5623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1374775" y="3427095"/>
            <a:ext cx="113919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DPDP_TW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74775" y="4267835"/>
            <a:ext cx="1139825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Algorithm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5610" y="4861560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Vehicle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32685" y="4835525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Factory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44750" y="5685790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Port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4185" y="2626360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Read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18285" y="2125345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Route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18410" y="2626360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Order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8" name="直接箭头连接符 27"/>
          <p:cNvCxnSpPr>
            <a:stCxn id="17" idx="2"/>
          </p:cNvCxnSpPr>
          <p:nvPr/>
        </p:nvCxnSpPr>
        <p:spPr>
          <a:xfrm>
            <a:off x="882015" y="3034030"/>
            <a:ext cx="701040" cy="35560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9" idx="2"/>
            <a:endCxn id="12" idx="0"/>
          </p:cNvCxnSpPr>
          <p:nvPr/>
        </p:nvCxnSpPr>
        <p:spPr>
          <a:xfrm>
            <a:off x="1936115" y="2533015"/>
            <a:ext cx="8255" cy="89408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0" idx="2"/>
          </p:cNvCxnSpPr>
          <p:nvPr/>
        </p:nvCxnSpPr>
        <p:spPr>
          <a:xfrm flipH="1">
            <a:off x="2299335" y="3034030"/>
            <a:ext cx="636905" cy="367665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19" idx="1"/>
            <a:endCxn id="17" idx="0"/>
          </p:cNvCxnSpPr>
          <p:nvPr/>
        </p:nvCxnSpPr>
        <p:spPr>
          <a:xfrm rot="10800000" flipV="1">
            <a:off x="882015" y="2329180"/>
            <a:ext cx="636270" cy="29718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lum bright="12000" contrast="54000"/>
          </a:blip>
          <a:srcRect r="4037"/>
          <a:stretch>
            <a:fillRect/>
          </a:stretch>
        </p:blipFill>
        <p:spPr>
          <a:xfrm>
            <a:off x="6574790" y="2910205"/>
            <a:ext cx="5373370" cy="3592830"/>
          </a:xfrm>
          <a:prstGeom prst="rect">
            <a:avLst/>
          </a:prstGeom>
        </p:spPr>
      </p:pic>
      <p:cxnSp>
        <p:nvCxnSpPr>
          <p:cNvPr id="32" name="曲线连接符 31"/>
          <p:cNvCxnSpPr>
            <a:endCxn id="17" idx="0"/>
          </p:cNvCxnSpPr>
          <p:nvPr/>
        </p:nvCxnSpPr>
        <p:spPr>
          <a:xfrm rot="10800000" flipV="1">
            <a:off x="882015" y="1829435"/>
            <a:ext cx="1118235" cy="796925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20" idx="0"/>
          </p:cNvCxnSpPr>
          <p:nvPr/>
        </p:nvCxnSpPr>
        <p:spPr>
          <a:xfrm rot="16200000" flipV="1">
            <a:off x="2011680" y="1701800"/>
            <a:ext cx="796925" cy="105156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3" idx="0"/>
            <a:endCxn id="12" idx="2"/>
          </p:cNvCxnSpPr>
          <p:nvPr/>
        </p:nvCxnSpPr>
        <p:spPr>
          <a:xfrm flipH="1" flipV="1">
            <a:off x="1944370" y="3834765"/>
            <a:ext cx="635" cy="43307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14" idx="0"/>
            <a:endCxn id="12" idx="1"/>
          </p:cNvCxnSpPr>
          <p:nvPr/>
        </p:nvCxnSpPr>
        <p:spPr>
          <a:xfrm rot="16200000">
            <a:off x="532765" y="4019550"/>
            <a:ext cx="1230630" cy="45339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曲线连接符 39"/>
          <p:cNvCxnSpPr>
            <a:stCxn id="15" idx="0"/>
            <a:endCxn id="12" idx="3"/>
          </p:cNvCxnSpPr>
          <p:nvPr/>
        </p:nvCxnSpPr>
        <p:spPr>
          <a:xfrm rot="16200000" flipV="1">
            <a:off x="2113915" y="4030980"/>
            <a:ext cx="1204595" cy="404495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4" idx="3"/>
            <a:endCxn id="13" idx="2"/>
          </p:cNvCxnSpPr>
          <p:nvPr/>
        </p:nvCxnSpPr>
        <p:spPr>
          <a:xfrm flipV="1">
            <a:off x="1407160" y="4675505"/>
            <a:ext cx="537845" cy="38989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5" idx="1"/>
          </p:cNvCxnSpPr>
          <p:nvPr/>
        </p:nvCxnSpPr>
        <p:spPr>
          <a:xfrm flipH="1" flipV="1">
            <a:off x="1961515" y="4687570"/>
            <a:ext cx="471170" cy="35179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6" idx="0"/>
            <a:endCxn id="15" idx="2"/>
          </p:cNvCxnSpPr>
          <p:nvPr/>
        </p:nvCxnSpPr>
        <p:spPr>
          <a:xfrm flipH="1" flipV="1">
            <a:off x="2918460" y="5243195"/>
            <a:ext cx="12065" cy="442595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3937000" y="1184275"/>
            <a:ext cx="1969770" cy="133858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3995" y="1206500"/>
            <a:ext cx="5372100" cy="153035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254635" y="1160780"/>
            <a:ext cx="3392170" cy="5288915"/>
          </a:xfrm>
          <a:prstGeom prst="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可选过程 21"/>
          <p:cNvSpPr/>
          <p:nvPr/>
        </p:nvSpPr>
        <p:spPr>
          <a:xfrm>
            <a:off x="4283075" y="1594485"/>
            <a:ext cx="944245" cy="154305"/>
          </a:xfrm>
          <a:prstGeom prst="flowChartAlternateProcess">
            <a:avLst/>
          </a:prstGeom>
          <a:noFill/>
          <a:ln w="317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流程图: 可选过程 26"/>
          <p:cNvSpPr/>
          <p:nvPr/>
        </p:nvSpPr>
        <p:spPr>
          <a:xfrm>
            <a:off x="4277995" y="1971040"/>
            <a:ext cx="1153160" cy="154305"/>
          </a:xfrm>
          <a:prstGeom prst="flowChartAlternateProcess">
            <a:avLst/>
          </a:prstGeom>
          <a:noFill/>
          <a:ln w="317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流程图: 可选过程 33"/>
          <p:cNvSpPr/>
          <p:nvPr/>
        </p:nvSpPr>
        <p:spPr>
          <a:xfrm>
            <a:off x="6578600" y="1254125"/>
            <a:ext cx="5304155" cy="180000"/>
          </a:xfrm>
          <a:prstGeom prst="flowChartAlternateProcess">
            <a:avLst/>
          </a:prstGeom>
          <a:noFill/>
          <a:ln w="317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可选过程 34"/>
          <p:cNvSpPr/>
          <p:nvPr/>
        </p:nvSpPr>
        <p:spPr>
          <a:xfrm>
            <a:off x="6610985" y="2953385"/>
            <a:ext cx="2657475" cy="180000"/>
          </a:xfrm>
          <a:prstGeom prst="flowChartAlternateProcess">
            <a:avLst/>
          </a:prstGeom>
          <a:noFill/>
          <a:ln w="317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cxnSp>
        <p:nvCxnSpPr>
          <p:cNvPr id="48" name="直接箭头连接符 47"/>
          <p:cNvCxnSpPr/>
          <p:nvPr/>
        </p:nvCxnSpPr>
        <p:spPr>
          <a:xfrm flipV="1">
            <a:off x="5227320" y="1344295"/>
            <a:ext cx="1351280" cy="32766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35" idx="1"/>
          </p:cNvCxnSpPr>
          <p:nvPr/>
        </p:nvCxnSpPr>
        <p:spPr>
          <a:xfrm>
            <a:off x="5431155" y="2076450"/>
            <a:ext cx="1179830" cy="967105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3" name="图片 52" descr="链条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640000">
            <a:off x="6192520" y="1696085"/>
            <a:ext cx="589280" cy="589280"/>
          </a:xfrm>
          <a:prstGeom prst="rect">
            <a:avLst/>
          </a:prstGeom>
        </p:spPr>
      </p:pic>
      <p:pic>
        <p:nvPicPr>
          <p:cNvPr id="54" name="图片 53" descr="链条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640000">
            <a:off x="6192520" y="4150360"/>
            <a:ext cx="589280" cy="58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5600" y="1287780"/>
            <a:ext cx="17170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60000"/>
              </a:spcAft>
            </a:pP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代码框架</a:t>
            </a:r>
            <a:r>
              <a:rPr lang="en-US" altLang="zh-CN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lum bright="6000" contrast="36000"/>
          </a:blip>
          <a:stretch>
            <a:fillRect/>
          </a:stretch>
        </p:blipFill>
        <p:spPr>
          <a:xfrm>
            <a:off x="3938270" y="1002030"/>
            <a:ext cx="2597150" cy="5623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lum bright="6000" contrast="36000"/>
          </a:blip>
          <a:stretch>
            <a:fillRect/>
          </a:stretch>
        </p:blipFill>
        <p:spPr>
          <a:xfrm>
            <a:off x="6925945" y="1206500"/>
            <a:ext cx="4908550" cy="4835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1374775" y="3427095"/>
            <a:ext cx="113919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DPDP_TW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74775" y="4267835"/>
            <a:ext cx="1139825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Algorithm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5610" y="4861560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Vehicle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32685" y="4835525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Factory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44750" y="5685790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Port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4185" y="2626360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Read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18285" y="2125345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Route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18410" y="2626360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Order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8" name="直接箭头连接符 27"/>
          <p:cNvCxnSpPr>
            <a:stCxn id="17" idx="2"/>
          </p:cNvCxnSpPr>
          <p:nvPr/>
        </p:nvCxnSpPr>
        <p:spPr>
          <a:xfrm>
            <a:off x="882015" y="3034030"/>
            <a:ext cx="701040" cy="35560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9" idx="2"/>
            <a:endCxn id="12" idx="0"/>
          </p:cNvCxnSpPr>
          <p:nvPr/>
        </p:nvCxnSpPr>
        <p:spPr>
          <a:xfrm>
            <a:off x="1936115" y="2533015"/>
            <a:ext cx="8255" cy="89408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0" idx="2"/>
          </p:cNvCxnSpPr>
          <p:nvPr/>
        </p:nvCxnSpPr>
        <p:spPr>
          <a:xfrm flipH="1">
            <a:off x="2299335" y="3034030"/>
            <a:ext cx="636905" cy="367665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19" idx="1"/>
            <a:endCxn id="17" idx="0"/>
          </p:cNvCxnSpPr>
          <p:nvPr/>
        </p:nvCxnSpPr>
        <p:spPr>
          <a:xfrm rot="10800000" flipV="1">
            <a:off x="882015" y="2329180"/>
            <a:ext cx="636270" cy="29718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endCxn id="17" idx="0"/>
          </p:cNvCxnSpPr>
          <p:nvPr/>
        </p:nvCxnSpPr>
        <p:spPr>
          <a:xfrm rot="10800000" flipV="1">
            <a:off x="882015" y="1829435"/>
            <a:ext cx="1118235" cy="796925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20" idx="0"/>
          </p:cNvCxnSpPr>
          <p:nvPr/>
        </p:nvCxnSpPr>
        <p:spPr>
          <a:xfrm rot="16200000" flipV="1">
            <a:off x="2011680" y="1701800"/>
            <a:ext cx="796925" cy="105156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3" idx="0"/>
            <a:endCxn id="12" idx="2"/>
          </p:cNvCxnSpPr>
          <p:nvPr/>
        </p:nvCxnSpPr>
        <p:spPr>
          <a:xfrm flipH="1" flipV="1">
            <a:off x="1944370" y="3834765"/>
            <a:ext cx="635" cy="43307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14" idx="0"/>
            <a:endCxn id="12" idx="1"/>
          </p:cNvCxnSpPr>
          <p:nvPr/>
        </p:nvCxnSpPr>
        <p:spPr>
          <a:xfrm rot="16200000">
            <a:off x="532765" y="4019550"/>
            <a:ext cx="1230630" cy="45339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曲线连接符 39"/>
          <p:cNvCxnSpPr>
            <a:stCxn id="15" idx="0"/>
            <a:endCxn id="12" idx="3"/>
          </p:cNvCxnSpPr>
          <p:nvPr/>
        </p:nvCxnSpPr>
        <p:spPr>
          <a:xfrm rot="16200000" flipV="1">
            <a:off x="2113915" y="4030980"/>
            <a:ext cx="1204595" cy="404495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4" idx="3"/>
            <a:endCxn id="13" idx="2"/>
          </p:cNvCxnSpPr>
          <p:nvPr/>
        </p:nvCxnSpPr>
        <p:spPr>
          <a:xfrm flipV="1">
            <a:off x="1407160" y="4675505"/>
            <a:ext cx="537845" cy="38989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5" idx="1"/>
          </p:cNvCxnSpPr>
          <p:nvPr/>
        </p:nvCxnSpPr>
        <p:spPr>
          <a:xfrm flipH="1" flipV="1">
            <a:off x="1961515" y="4687570"/>
            <a:ext cx="471170" cy="35179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6" idx="0"/>
            <a:endCxn id="15" idx="2"/>
          </p:cNvCxnSpPr>
          <p:nvPr/>
        </p:nvCxnSpPr>
        <p:spPr>
          <a:xfrm flipH="1" flipV="1">
            <a:off x="2918460" y="5243195"/>
            <a:ext cx="12065" cy="442595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4058285" y="3819525"/>
            <a:ext cx="1334135" cy="1503045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54635" y="1160780"/>
            <a:ext cx="3392170" cy="5288915"/>
          </a:xfrm>
          <a:prstGeom prst="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368800" y="4164965"/>
            <a:ext cx="779780" cy="219710"/>
          </a:xfrm>
          <a:prstGeom prst="roundRect">
            <a:avLst/>
          </a:prstGeom>
          <a:noFill/>
          <a:ln w="317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048500" y="1253490"/>
            <a:ext cx="1724660" cy="252730"/>
          </a:xfrm>
          <a:prstGeom prst="roundRect">
            <a:avLst/>
          </a:prstGeom>
          <a:noFill/>
          <a:ln w="317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4" idx="3"/>
            <a:endCxn id="7" idx="1"/>
          </p:cNvCxnSpPr>
          <p:nvPr/>
        </p:nvCxnSpPr>
        <p:spPr>
          <a:xfrm flipV="1">
            <a:off x="5148580" y="1379855"/>
            <a:ext cx="1899920" cy="2894965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4" name="图片 53" descr="链条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640000">
            <a:off x="6280785" y="3219450"/>
            <a:ext cx="895350" cy="89535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21" name="文本框 20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基于贪心算法的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仿真实验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77" y="981"/>
              <a:ext cx="5260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Simulation Experiments Based on Greedy Algorithm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lum bright="6000" contrast="36000"/>
          </a:blip>
          <a:stretch>
            <a:fillRect/>
          </a:stretch>
        </p:blipFill>
        <p:spPr>
          <a:xfrm>
            <a:off x="502920" y="1776730"/>
            <a:ext cx="4908550" cy="4835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矩形 47"/>
          <p:cNvSpPr/>
          <p:nvPr/>
        </p:nvSpPr>
        <p:spPr>
          <a:xfrm>
            <a:off x="679450" y="1805305"/>
            <a:ext cx="171640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18835" y="916305"/>
            <a:ext cx="562229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实例化对象：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创建一个 DPDPTW 对象，用于管理数据和方法调用。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数据读取 (read_data)：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调用 read_data() 方法，加载包含路线、车辆、工厂等信息的输入文件。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添加订单 (add_order)：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使用 add_order() 或 add_order_list() 方法，将订单添加到系统的订单列表中。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初始化解 (init_solution)：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调用 init_solution() 方法，初始化模型的求解过程。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求解 (solve)：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通过 solve() 方法，利用内置算法生成当前时间步的优化解。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更新模型 (update)：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调用 update() 方法，将模型推进到下一个时间步，同时考虑新订单或其他动态变化。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循环执行：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重复调用 solve() 和 update() 直至没有订单需要处理。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输出结果 (output)：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最后通过 output() 方法导出优化结果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。</a:t>
            </a:r>
            <a:endParaRPr lang="en-US" altLang="zh-CN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660" y="879475"/>
            <a:ext cx="562165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noProof="0" dirty="0">
                <a:ln>
                  <a:noFill/>
                </a:ln>
                <a:solidFill>
                  <a:srgbClr val="660874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rgbClr val="660874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DPDPTW 类</a:t>
            </a:r>
            <a:r>
              <a:rPr lang="en-US" altLang="zh-CN" b="1" noProof="0" dirty="0">
                <a:ln>
                  <a:noFill/>
                </a:ln>
                <a:solidFill>
                  <a:srgbClr val="660874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用于寻找 DPDPTW 问题的局部最优解，核心是通过动态建模和算法求解，为</a:t>
            </a:r>
            <a:r>
              <a:rPr lang="zh-CN" altLang="en-US" sz="1600" b="1" noProof="0" dirty="0">
                <a:ln>
                  <a:noFill/>
                </a:ln>
                <a:solidFill>
                  <a:srgbClr val="66087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车辆调度问题提供优化解</a:t>
            </a:r>
            <a:endParaRPr lang="zh-CN" altLang="en-US" sz="1600" b="1" noProof="0" dirty="0">
              <a:ln>
                <a:noFill/>
              </a:ln>
              <a:solidFill>
                <a:srgbClr val="66087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600" b="1" noProof="0" dirty="0">
              <a:ln>
                <a:noFill/>
              </a:ln>
              <a:solidFill>
                <a:srgbClr val="66087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22315" y="1192530"/>
            <a:ext cx="0" cy="5114290"/>
          </a:xfrm>
          <a:prstGeom prst="line">
            <a:avLst/>
          </a:prstGeom>
          <a:ln w="19050" cap="flat" cmpd="sng" algn="ctr">
            <a:solidFill>
              <a:srgbClr val="660874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V="1">
            <a:off x="3400425" y="1250950"/>
            <a:ext cx="2638425" cy="2361565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399790" y="1822450"/>
            <a:ext cx="1985010" cy="1779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4712970" y="1974850"/>
            <a:ext cx="1325880" cy="184912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702175" y="2876550"/>
            <a:ext cx="695325" cy="969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4913630" y="2705100"/>
            <a:ext cx="1125220" cy="1605915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4935220" y="3613150"/>
            <a:ext cx="474980" cy="6769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935220" y="3441700"/>
            <a:ext cx="1103630" cy="129286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4924425" y="4191000"/>
            <a:ext cx="466725" cy="543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765040" y="4135120"/>
            <a:ext cx="1259840" cy="108204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765040" y="4658360"/>
            <a:ext cx="640080" cy="55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4622800" y="4847590"/>
            <a:ext cx="1417320" cy="59436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612640" y="5111750"/>
            <a:ext cx="797560" cy="3352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953000" y="5582920"/>
            <a:ext cx="1071880" cy="32512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963160" y="5765800"/>
            <a:ext cx="447040" cy="137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4526280" y="6314440"/>
            <a:ext cx="1493520" cy="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511040" y="6309360"/>
            <a:ext cx="894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30" name="文本框 29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基于贪心算法的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仿真实验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577" y="981"/>
              <a:ext cx="5260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Simulation Experiments Based on Greedy Algorithm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5600" y="1287780"/>
            <a:ext cx="17170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60000"/>
              </a:spcAft>
            </a:pP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代码框架</a:t>
            </a:r>
            <a:r>
              <a:rPr lang="en-US" altLang="zh-CN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4775" y="3427095"/>
            <a:ext cx="113919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DPDP_TW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74775" y="4267835"/>
            <a:ext cx="1139825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Algorithm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5610" y="4861560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Vehicle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32685" y="4835525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Factory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44750" y="5685790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Port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4185" y="2626360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Read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18285" y="2125345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Route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18410" y="2626360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Order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8" name="直接箭头连接符 27"/>
          <p:cNvCxnSpPr>
            <a:stCxn id="17" idx="2"/>
          </p:cNvCxnSpPr>
          <p:nvPr/>
        </p:nvCxnSpPr>
        <p:spPr>
          <a:xfrm>
            <a:off x="882015" y="3034030"/>
            <a:ext cx="701040" cy="35560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9" idx="2"/>
            <a:endCxn id="12" idx="0"/>
          </p:cNvCxnSpPr>
          <p:nvPr/>
        </p:nvCxnSpPr>
        <p:spPr>
          <a:xfrm>
            <a:off x="1936115" y="2533015"/>
            <a:ext cx="8255" cy="89408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0" idx="2"/>
          </p:cNvCxnSpPr>
          <p:nvPr/>
        </p:nvCxnSpPr>
        <p:spPr>
          <a:xfrm flipH="1">
            <a:off x="2299335" y="3034030"/>
            <a:ext cx="636905" cy="367665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19" idx="1"/>
            <a:endCxn id="17" idx="0"/>
          </p:cNvCxnSpPr>
          <p:nvPr/>
        </p:nvCxnSpPr>
        <p:spPr>
          <a:xfrm rot="10800000" flipV="1">
            <a:off x="882015" y="2329180"/>
            <a:ext cx="636270" cy="29718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endCxn id="17" idx="0"/>
          </p:cNvCxnSpPr>
          <p:nvPr/>
        </p:nvCxnSpPr>
        <p:spPr>
          <a:xfrm rot="10800000" flipV="1">
            <a:off x="882015" y="1829435"/>
            <a:ext cx="1118235" cy="796925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20" idx="0"/>
          </p:cNvCxnSpPr>
          <p:nvPr/>
        </p:nvCxnSpPr>
        <p:spPr>
          <a:xfrm rot="16200000" flipV="1">
            <a:off x="2011680" y="1701800"/>
            <a:ext cx="796925" cy="105156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3" idx="0"/>
            <a:endCxn id="12" idx="2"/>
          </p:cNvCxnSpPr>
          <p:nvPr/>
        </p:nvCxnSpPr>
        <p:spPr>
          <a:xfrm flipH="1" flipV="1">
            <a:off x="1944370" y="3834765"/>
            <a:ext cx="635" cy="43307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14" idx="0"/>
            <a:endCxn id="12" idx="1"/>
          </p:cNvCxnSpPr>
          <p:nvPr/>
        </p:nvCxnSpPr>
        <p:spPr>
          <a:xfrm rot="16200000">
            <a:off x="532765" y="4019550"/>
            <a:ext cx="1230630" cy="45339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曲线连接符 39"/>
          <p:cNvCxnSpPr>
            <a:stCxn id="15" idx="0"/>
            <a:endCxn id="12" idx="3"/>
          </p:cNvCxnSpPr>
          <p:nvPr/>
        </p:nvCxnSpPr>
        <p:spPr>
          <a:xfrm rot="16200000" flipV="1">
            <a:off x="2113915" y="4030980"/>
            <a:ext cx="1204595" cy="404495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4" idx="3"/>
            <a:endCxn id="13" idx="2"/>
          </p:cNvCxnSpPr>
          <p:nvPr/>
        </p:nvCxnSpPr>
        <p:spPr>
          <a:xfrm flipV="1">
            <a:off x="1407160" y="4675505"/>
            <a:ext cx="537845" cy="38989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5" idx="1"/>
          </p:cNvCxnSpPr>
          <p:nvPr/>
        </p:nvCxnSpPr>
        <p:spPr>
          <a:xfrm flipH="1" flipV="1">
            <a:off x="1961515" y="4687570"/>
            <a:ext cx="471170" cy="35179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6" idx="0"/>
            <a:endCxn id="15" idx="2"/>
          </p:cNvCxnSpPr>
          <p:nvPr/>
        </p:nvCxnSpPr>
        <p:spPr>
          <a:xfrm flipH="1" flipV="1">
            <a:off x="2918460" y="5243195"/>
            <a:ext cx="12065" cy="442595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54635" y="1160780"/>
            <a:ext cx="3392170" cy="5288915"/>
          </a:xfrm>
          <a:prstGeom prst="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7" name="文本框 6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基于贪心算法的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仿真实验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77" y="981"/>
              <a:ext cx="5260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Simulation Experiments Based on Greedy Algorithm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3" name="图片 2" descr="基于贪心的仿真实验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6280" y="791210"/>
            <a:ext cx="6535420" cy="59169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" y="1172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875665" y="1076960"/>
          <a:ext cx="10449560" cy="4406495"/>
        </p:xfrm>
        <a:graphic>
          <a:graphicData uri="http://schemas.openxmlformats.org/drawingml/2006/table">
            <a:tbl>
              <a:tblPr firstRow="1" firstCol="1">
                <a:tableStyleId>{DDF47DE5-71DC-46C3-81B1-06CA1CFEFA6B}</a:tableStyleId>
              </a:tblPr>
              <a:tblGrid>
                <a:gridCol w="755015"/>
                <a:gridCol w="2279650"/>
                <a:gridCol w="912495"/>
                <a:gridCol w="1215390"/>
                <a:gridCol w="911860"/>
                <a:gridCol w="1839595"/>
                <a:gridCol w="1415415"/>
                <a:gridCol w="1120140"/>
              </a:tblGrid>
              <a:tr h="11664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状态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情况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更新货物情况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更新订单总超时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更新任务列表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记录历史任务、路径、时间信息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更新到达下一状态时间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初始状态</a:t>
                      </a:r>
                      <a:endParaRPr lang="zh-CN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已被分配任务</a:t>
                      </a:r>
                      <a:endParaRPr 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dirty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 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未被分配任务</a:t>
                      </a:r>
                      <a:endParaRPr lang="zh-CN" sz="18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--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--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--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--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--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进入空闲</a:t>
                      </a:r>
                      <a:endParaRPr 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rowSpan="4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中间状态</a:t>
                      </a:r>
                      <a:endParaRPr lang="zh-CN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到达节点（工厂）</a:t>
                      </a:r>
                      <a:endParaRPr 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 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开始服务</a:t>
                      </a:r>
                      <a:endParaRPr 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 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离开节点（仍有任务）</a:t>
                      </a:r>
                      <a:endParaRPr 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√×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 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离开节点（已无任务）</a:t>
                      </a:r>
                      <a:endParaRPr lang="zh-CN" sz="18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进入空闲</a:t>
                      </a:r>
                      <a:endParaRPr lang="zh-CN" sz="18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149985" y="5400675"/>
            <a:ext cx="8317230" cy="13182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注：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①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若车辆处于空闲且未被分配任务状态，或是未发生上述事件，则不需要更新其信息。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②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若有任务分配给空闲车辆，更新方式与初始状态中被分配任务的车辆更新方式相同。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75665" y="3341370"/>
            <a:ext cx="10449560" cy="0"/>
          </a:xfrm>
          <a:prstGeom prst="line">
            <a:avLst/>
          </a:prstGeom>
          <a:ln w="31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" name="图片 13" descr="标注批注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815" y="5516245"/>
            <a:ext cx="313055" cy="31305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7" name="文本框 6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基于贪心算法的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仿真实验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77" y="981"/>
              <a:ext cx="5260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Simulation Experiments Based on Greedy Algorithm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7"/>
            </p:custDataLst>
          </p:nvPr>
        </p:nvGraphicFramePr>
        <p:xfrm>
          <a:off x="192405" y="1879600"/>
          <a:ext cx="8281670" cy="3896360"/>
        </p:xfrm>
        <a:graphic>
          <a:graphicData uri="http://schemas.openxmlformats.org/drawingml/2006/table">
            <a:tbl>
              <a:tblPr firstRow="1" bandRow="1">
                <a:tableStyleId>{B220B0D2-82DD-401C-8E69-2E5685191D3F}</a:tableStyleId>
              </a:tblPr>
              <a:tblGrid>
                <a:gridCol w="1640205"/>
                <a:gridCol w="1047750"/>
                <a:gridCol w="2987040"/>
                <a:gridCol w="1388745"/>
                <a:gridCol w="1217930"/>
              </a:tblGrid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'time'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'action'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'Factory_id'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'next_status'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'add_order'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'2445d4bd004c457d95957d6ecf77f759'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0'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'STILL'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'begin'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'2445d4bd004c457d95957d6ecf77f759'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2'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'PICKING_UP'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'arrive'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'2445d4bd004c457d95957d6ecf77f759'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6'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'LOADING'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180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'load'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'b6dd694ae05541dba369a2a759d2c2b9'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7-2'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'DELIVERING'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720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'add_order'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'ffd0ed8719f54294a452ed3e3b6a986c'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0'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'STILL'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780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'arrive'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'b6dd694ae05541dba369a2a759d2c2b9'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6'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'UNLOADING'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np.float64(1164.0)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'unload'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'ffd0ed8719f54294a452ed3e3b6a986c'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7-2'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'PICKING_UP'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np.float64(1284.0)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'arrive'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'ffd0ed8719f54294a452ed3e3b6a986c'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6'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'LOADING'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np.float64(1320.0)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'load'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'9f1a09c368584eba9e7f10a53d55caae'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7-2'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'DELIVERING'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np.float64(1380.0)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'arrive'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'9f1a09c368584eba9e7f10a53d55caae'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6'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'UNLOADING'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np.float64(1452.0)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'unload'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'9f1a09c368584eba9e7f10a53d55caae'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7-1'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'IDLE'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99720"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np.float64(1980.0)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'add_order'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'f6faef4b36e743328800b961aced4a2c'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'condition 0'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/>
                        <a:t> 'STILL'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355975" y="1294130"/>
            <a:ext cx="174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日志文件</a:t>
            </a:r>
            <a:endParaRPr lang="zh-CN" altLang="en-US" sz="24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8"/>
            </p:custDataLst>
          </p:nvPr>
        </p:nvGraphicFramePr>
        <p:xfrm>
          <a:off x="8576945" y="1326515"/>
          <a:ext cx="3304540" cy="4827270"/>
        </p:xfrm>
        <a:graphic>
          <a:graphicData uri="http://schemas.openxmlformats.org/drawingml/2006/table">
            <a:tbl>
              <a:tblPr firstRow="1" bandCol="1">
                <a:tableStyleId>{D5E2761A-88E2-4394-B898-1354FACCE718}</a:tableStyleId>
              </a:tblPr>
              <a:tblGrid>
                <a:gridCol w="721995"/>
                <a:gridCol w="930275"/>
                <a:gridCol w="826135"/>
                <a:gridCol w="826135"/>
              </a:tblGrid>
              <a:tr h="433070">
                <a:tc>
                  <a:txBody>
                    <a:bodyPr/>
                    <a:p>
                      <a:pPr algn="ctr" fontAlgn="ctr"/>
                      <a:r>
                        <a:rPr lang="zh-CN" altLang="en-US" sz="1400"/>
                        <a:t>算例</a:t>
                      </a:r>
                      <a:endParaRPr lang="zh-CN" altLang="en-US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/>
                        <a:t>总行驶距离</a:t>
                      </a:r>
                      <a:endParaRPr lang="zh-CN" altLang="en-US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/>
                        <a:t>超时时间</a:t>
                      </a:r>
                      <a:endParaRPr lang="zh-CN" altLang="en-US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/>
                        <a:t>得分</a:t>
                      </a:r>
                      <a:endParaRPr lang="zh-CN" altLang="en-US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50-1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368.9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73.78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50-2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428.1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85.62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50-3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438.5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87.7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50-4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518.4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103.68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50-5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488.2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97.64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50-6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585.2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117.04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50-7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354.9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70.98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50-8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233.1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46.62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100-1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952.55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190.51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100-2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1173.4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234.68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100-3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1043.9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208.78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100-4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1148.8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229.76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100-5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978.6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195.72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100-6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1242.9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248.58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100-7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1450.2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290.04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100-8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1069.3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213.86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300-1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2726.4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136.32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300-2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2846.8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142.34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300-3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3115.7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155.785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300-4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1744.6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/>
                        <a:t>87.23</a:t>
                      </a:r>
                      <a:endParaRPr lang="en-US" altLang="zh-CN" sz="1400"/>
                    </a:p>
                  </a:txBody>
                  <a:tcPr marL="6667" marR="6667" marT="6667" marB="0" anchor="ctr" anchorCtr="0"/>
                </a:tc>
              </a:tr>
            </a:tbl>
          </a:graphicData>
        </a:graphic>
      </p:graphicFrame>
      <p:pic>
        <p:nvPicPr>
          <p:cNvPr id="11" name="图片 10" descr="厢式货车行驶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643620" y="1003935"/>
            <a:ext cx="353060" cy="3492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707880" y="909320"/>
            <a:ext cx="1127760" cy="398780"/>
          </a:xfrm>
          <a:prstGeom prst="rect">
            <a:avLst/>
          </a:prstGeom>
          <a:solidFill>
            <a:srgbClr val="660874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结果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22" name="文本框 21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基于贪心算法的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仿真实验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77" y="981"/>
              <a:ext cx="5260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Simulation Experiments Based on Greedy Algorithm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 descr="建筑的设计&#10;&#10;描述已自动生成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37" y="539310"/>
            <a:ext cx="9182978" cy="6161975"/>
          </a:xfrm>
          <a:prstGeom prst="rect">
            <a:avLst/>
          </a:prstGeom>
        </p:spPr>
      </p:pic>
      <p:sp>
        <p:nvSpPr>
          <p:cNvPr id="62" name="文本框 61"/>
          <p:cNvSpPr txBox="1">
            <a:spLocks noChangeArrowheads="1"/>
          </p:cNvSpPr>
          <p:nvPr/>
        </p:nvSpPr>
        <p:spPr bwMode="auto">
          <a:xfrm>
            <a:off x="5165090" y="2726055"/>
            <a:ext cx="59410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20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研究背景及问题介绍</a:t>
            </a:r>
            <a:endParaRPr lang="zh-CN" altLang="en-US" sz="48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242559" y="3625852"/>
            <a:ext cx="611204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</a:rPr>
              <a:t>Research Background and Problem Introduction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 Regular" panose="02020503050405090304" charset="0"/>
              <a:ea typeface="思源宋体 CN" panose="02020400000000000000" pitchFamily="18" charset="-122"/>
              <a:cs typeface="Times New Roman Regular" panose="0202050305040509030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317587" y="3575745"/>
            <a:ext cx="4220307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建筑的摆设布局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0" y="-29009"/>
            <a:ext cx="3438924" cy="6799114"/>
          </a:xfrm>
          <a:custGeom>
            <a:avLst/>
            <a:gdLst>
              <a:gd name="connsiteX0" fmla="*/ 39367 w 3438924"/>
              <a:gd name="connsiteY0" fmla="*/ 0 h 6799114"/>
              <a:gd name="connsiteX1" fmla="*/ 3438924 w 3438924"/>
              <a:gd name="connsiteY1" fmla="*/ 3399557 h 6799114"/>
              <a:gd name="connsiteX2" fmla="*/ 39367 w 3438924"/>
              <a:gd name="connsiteY2" fmla="*/ 6799114 h 6799114"/>
              <a:gd name="connsiteX3" fmla="*/ 0 w 3438924"/>
              <a:gd name="connsiteY3" fmla="*/ 6798119 h 6799114"/>
              <a:gd name="connsiteX4" fmla="*/ 0 w 3438924"/>
              <a:gd name="connsiteY4" fmla="*/ 5731633 h 6799114"/>
              <a:gd name="connsiteX5" fmla="*/ 61090 w 3438924"/>
              <a:gd name="connsiteY5" fmla="*/ 5734717 h 6799114"/>
              <a:gd name="connsiteX6" fmla="*/ 2450555 w 3438924"/>
              <a:gd name="connsiteY6" fmla="*/ 3345252 h 6799114"/>
              <a:gd name="connsiteX7" fmla="*/ 61090 w 3438924"/>
              <a:gd name="connsiteY7" fmla="*/ 955788 h 6799114"/>
              <a:gd name="connsiteX8" fmla="*/ 0 w 3438924"/>
              <a:gd name="connsiteY8" fmla="*/ 958873 h 6799114"/>
              <a:gd name="connsiteX9" fmla="*/ 0 w 3438924"/>
              <a:gd name="connsiteY9" fmla="*/ 996 h 679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8924" h="6799114">
                <a:moveTo>
                  <a:pt x="39367" y="0"/>
                </a:moveTo>
                <a:cubicBezTo>
                  <a:pt x="1916891" y="0"/>
                  <a:pt x="3438924" y="1522033"/>
                  <a:pt x="3438924" y="3399557"/>
                </a:cubicBezTo>
                <a:cubicBezTo>
                  <a:pt x="3438924" y="5277081"/>
                  <a:pt x="1916891" y="6799114"/>
                  <a:pt x="39367" y="6799114"/>
                </a:cubicBezTo>
                <a:lnTo>
                  <a:pt x="0" y="6798119"/>
                </a:lnTo>
                <a:lnTo>
                  <a:pt x="0" y="5731633"/>
                </a:lnTo>
                <a:lnTo>
                  <a:pt x="61090" y="5734717"/>
                </a:lnTo>
                <a:cubicBezTo>
                  <a:pt x="1380755" y="5734717"/>
                  <a:pt x="2450555" y="4664917"/>
                  <a:pt x="2450555" y="3345252"/>
                </a:cubicBezTo>
                <a:cubicBezTo>
                  <a:pt x="2450555" y="2025588"/>
                  <a:pt x="1380755" y="955788"/>
                  <a:pt x="61090" y="955788"/>
                </a:cubicBezTo>
                <a:lnTo>
                  <a:pt x="0" y="958873"/>
                </a:lnTo>
                <a:lnTo>
                  <a:pt x="0" y="996"/>
                </a:lnTo>
                <a:close/>
              </a:path>
            </a:pathLst>
          </a:cu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66087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079" y="2498651"/>
            <a:ext cx="1924493" cy="1622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9600" spc="300" dirty="0">
                <a:solidFill>
                  <a:srgbClr val="660874"/>
                </a:solidFill>
                <a:latin typeface="启功字体简体" panose="03000509000000000000" pitchFamily="65" charset="-122"/>
                <a:ea typeface="思源宋体 CN" panose="02020400000000000000"/>
              </a:rPr>
              <a:t>01</a:t>
            </a:r>
            <a:endParaRPr lang="zh-CN" altLang="en-US" sz="9600" spc="300" dirty="0">
              <a:solidFill>
                <a:srgbClr val="660874"/>
              </a:solidFill>
              <a:latin typeface="启功字体简体" panose="03000509000000000000" pitchFamily="65" charset="-122"/>
              <a:ea typeface="思源宋体 CN" panose="0202040000000000000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 descr="建筑的设计&#10;&#10;描述已自动生成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37" y="539310"/>
            <a:ext cx="9182978" cy="6161975"/>
          </a:xfrm>
          <a:prstGeom prst="rect">
            <a:avLst/>
          </a:prstGeom>
        </p:spPr>
      </p:pic>
      <p:sp>
        <p:nvSpPr>
          <p:cNvPr id="62" name="文本框 61"/>
          <p:cNvSpPr txBox="1">
            <a:spLocks noChangeArrowheads="1"/>
          </p:cNvSpPr>
          <p:nvPr/>
        </p:nvSpPr>
        <p:spPr bwMode="auto">
          <a:xfrm>
            <a:off x="5165090" y="2726055"/>
            <a:ext cx="594106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buNone/>
              <a:defRPr/>
            </a:pPr>
            <a:r>
              <a:rPr lang="zh-CN" alt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结果分析</a:t>
            </a:r>
            <a:endParaRPr lang="zh-CN" altLang="en-US" sz="48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242559" y="3625852"/>
            <a:ext cx="611204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</a:rPr>
              <a:t>Result Analysis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 Regular" panose="02020503050405090304" charset="0"/>
              <a:ea typeface="思源宋体 CN" panose="02020400000000000000" pitchFamily="18" charset="-122"/>
              <a:cs typeface="Times New Roman Regular" panose="0202050305040509030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317587" y="3575745"/>
            <a:ext cx="2462530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建筑的摆设布局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0" y="-29009"/>
            <a:ext cx="3438924" cy="6799114"/>
          </a:xfrm>
          <a:custGeom>
            <a:avLst/>
            <a:gdLst>
              <a:gd name="connsiteX0" fmla="*/ 39367 w 3438924"/>
              <a:gd name="connsiteY0" fmla="*/ 0 h 6799114"/>
              <a:gd name="connsiteX1" fmla="*/ 3438924 w 3438924"/>
              <a:gd name="connsiteY1" fmla="*/ 3399557 h 6799114"/>
              <a:gd name="connsiteX2" fmla="*/ 39367 w 3438924"/>
              <a:gd name="connsiteY2" fmla="*/ 6799114 h 6799114"/>
              <a:gd name="connsiteX3" fmla="*/ 0 w 3438924"/>
              <a:gd name="connsiteY3" fmla="*/ 6798119 h 6799114"/>
              <a:gd name="connsiteX4" fmla="*/ 0 w 3438924"/>
              <a:gd name="connsiteY4" fmla="*/ 5731633 h 6799114"/>
              <a:gd name="connsiteX5" fmla="*/ 61090 w 3438924"/>
              <a:gd name="connsiteY5" fmla="*/ 5734717 h 6799114"/>
              <a:gd name="connsiteX6" fmla="*/ 2450555 w 3438924"/>
              <a:gd name="connsiteY6" fmla="*/ 3345252 h 6799114"/>
              <a:gd name="connsiteX7" fmla="*/ 61090 w 3438924"/>
              <a:gd name="connsiteY7" fmla="*/ 955788 h 6799114"/>
              <a:gd name="connsiteX8" fmla="*/ 0 w 3438924"/>
              <a:gd name="connsiteY8" fmla="*/ 958873 h 6799114"/>
              <a:gd name="connsiteX9" fmla="*/ 0 w 3438924"/>
              <a:gd name="connsiteY9" fmla="*/ 996 h 679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8924" h="6799114">
                <a:moveTo>
                  <a:pt x="39367" y="0"/>
                </a:moveTo>
                <a:cubicBezTo>
                  <a:pt x="1916891" y="0"/>
                  <a:pt x="3438924" y="1522033"/>
                  <a:pt x="3438924" y="3399557"/>
                </a:cubicBezTo>
                <a:cubicBezTo>
                  <a:pt x="3438924" y="5277081"/>
                  <a:pt x="1916891" y="6799114"/>
                  <a:pt x="39367" y="6799114"/>
                </a:cubicBezTo>
                <a:lnTo>
                  <a:pt x="0" y="6798119"/>
                </a:lnTo>
                <a:lnTo>
                  <a:pt x="0" y="5731633"/>
                </a:lnTo>
                <a:lnTo>
                  <a:pt x="61090" y="5734717"/>
                </a:lnTo>
                <a:cubicBezTo>
                  <a:pt x="1380755" y="5734717"/>
                  <a:pt x="2450555" y="4664917"/>
                  <a:pt x="2450555" y="3345252"/>
                </a:cubicBezTo>
                <a:cubicBezTo>
                  <a:pt x="2450555" y="2025588"/>
                  <a:pt x="1380755" y="955788"/>
                  <a:pt x="61090" y="955788"/>
                </a:cubicBezTo>
                <a:lnTo>
                  <a:pt x="0" y="958873"/>
                </a:lnTo>
                <a:lnTo>
                  <a:pt x="0" y="996"/>
                </a:lnTo>
                <a:close/>
              </a:path>
            </a:pathLst>
          </a:cu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66087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079" y="2498651"/>
            <a:ext cx="1924493" cy="1772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9600" spc="300" dirty="0">
                <a:solidFill>
                  <a:srgbClr val="660874"/>
                </a:solidFill>
                <a:latin typeface="启功字体简体" panose="03000509000000000000" pitchFamily="65" charset="-122"/>
                <a:ea typeface="思源宋体 CN" panose="02020400000000000000"/>
              </a:rPr>
              <a:t>05</a:t>
            </a:r>
            <a:endParaRPr lang="zh-CN" altLang="en-US" sz="9600" spc="300" dirty="0">
              <a:solidFill>
                <a:srgbClr val="660874"/>
              </a:solidFill>
              <a:latin typeface="启功字体简体" panose="03000509000000000000" pitchFamily="65" charset="-122"/>
              <a:ea typeface="思源宋体 CN" panose="0202040000000000000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3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4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5" name="文本框 4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5.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结果分析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Result Analysis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313055" y="1277620"/>
          <a:ext cx="3629660" cy="5371465"/>
        </p:xfrm>
        <a:graphic>
          <a:graphicData uri="http://schemas.openxmlformats.org/drawingml/2006/table">
            <a:tbl>
              <a:tblPr firstRow="1" bandRow="1">
                <a:tableStyleId>{77C14746-D959-449C-B9FF-42E692C0E1C4}</a:tableStyleId>
              </a:tblPr>
              <a:tblGrid>
                <a:gridCol w="566420"/>
                <a:gridCol w="907415"/>
                <a:gridCol w="993140"/>
                <a:gridCol w="1162685"/>
              </a:tblGrid>
              <a:tr h="32258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算例</a:t>
                      </a:r>
                      <a:endParaRPr 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总距离</a:t>
                      </a:r>
                      <a:endParaRPr 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超时时间</a:t>
                      </a:r>
                      <a:r>
                        <a:rPr lang="en-US" altLang="zh-CN" sz="1200"/>
                        <a:t>(s)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总得分</a:t>
                      </a:r>
                      <a:endParaRPr 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1038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56783.000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157938.156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828.500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32273.000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89812.922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89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850.5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12119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33833.989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798.700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14974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41754.184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834.1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52991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147364.042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900.4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18794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52385.636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1029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34395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95747.467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76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659.2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13909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38767.951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89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1538.5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 </a:t>
                      </a:r>
                      <a:r>
                        <a:rPr lang="en-US" altLang="zh-CN" sz="1200"/>
                        <a:t>763803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2121982.7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14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1945.4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1949537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5415769.636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89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1549.8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690956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1919632.182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1627.8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1169580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3249158.893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1629.9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898437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2495984.313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1756.9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940944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2614084.713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1949.2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1210351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3362475.951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1753.5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1165961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3239131.256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7622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4648.8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471765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1310690.773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4832.1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349886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972147.161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5276.7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695065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1930999.946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5058.1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756476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2101575.1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9395" y="944245"/>
            <a:ext cx="3403600" cy="374015"/>
          </a:xfrm>
          <a:prstGeom prst="rect">
            <a:avLst/>
          </a:prstGeom>
        </p:spPr>
        <p:txBody>
          <a:bodyPr>
            <a:noAutofit/>
          </a:bodyPr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华为</a:t>
            </a:r>
            <a:r>
              <a:rPr lang="en-US" altLang="zh-CN" sz="16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Demo</a:t>
            </a:r>
            <a:r>
              <a:rPr lang="zh-CN" altLang="en-US" sz="16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3835" y="94456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遗传算法：</a:t>
            </a:r>
            <a:endParaRPr lang="zh-CN" altLang="en-US" sz="16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8"/>
            </p:custDataLst>
          </p:nvPr>
        </p:nvGraphicFramePr>
        <p:xfrm>
          <a:off x="4140200" y="1283335"/>
          <a:ext cx="3799840" cy="5371465"/>
        </p:xfrm>
        <a:graphic>
          <a:graphicData uri="http://schemas.openxmlformats.org/drawingml/2006/table">
            <a:tbl>
              <a:tblPr firstRow="1" bandRow="1">
                <a:tableStyleId>{A59BAC4D-B191-49C8-B41C-7D7CFBB4EFAF}</a:tableStyleId>
              </a:tblPr>
              <a:tblGrid>
                <a:gridCol w="779780"/>
                <a:gridCol w="1120140"/>
                <a:gridCol w="913765"/>
                <a:gridCol w="986155"/>
              </a:tblGrid>
              <a:tr h="32258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算例</a:t>
                      </a:r>
                      <a:endParaRPr 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总距离</a:t>
                      </a:r>
                      <a:endParaRPr 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超时时间</a:t>
                      </a:r>
                      <a:r>
                        <a:rPr lang="en-US" altLang="zh-CN" sz="1200"/>
                        <a:t>(s)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总得分</a:t>
                      </a:r>
                      <a:endParaRPr 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746.30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149.26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82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528.1</a:t>
                      </a: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105.62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82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619.40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123.88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673.70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134.74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624.80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124.96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732.70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146.54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660.70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132.14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76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474.10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94.82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1319.20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263.84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1383.80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276.76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89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1307.40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261.48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1248.00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249.60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1349.00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269.80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1467.90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293.58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1562.30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312.46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1177.60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 </a:t>
                      </a:r>
                      <a:r>
                        <a:rPr lang="en-US" altLang="zh-CN" sz="1200"/>
                        <a:t>235.52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76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3969.1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198.46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4021.5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201.08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489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4376.30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218.82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2008.3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200.83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9"/>
            </p:custDataLst>
          </p:nvPr>
        </p:nvGraphicFramePr>
        <p:xfrm>
          <a:off x="8125460" y="1277620"/>
          <a:ext cx="3799840" cy="5371465"/>
        </p:xfrm>
        <a:graphic>
          <a:graphicData uri="http://schemas.openxmlformats.org/drawingml/2006/table">
            <a:tbl>
              <a:tblPr firstRow="1" bandRow="1">
                <a:tableStyleId>{7F87ED1C-267D-4E2D-8404-4A354B056F1B}</a:tableStyleId>
              </a:tblPr>
              <a:tblGrid>
                <a:gridCol w="779780"/>
                <a:gridCol w="1120140"/>
                <a:gridCol w="913765"/>
                <a:gridCol w="986155"/>
              </a:tblGrid>
              <a:tr h="32258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算例</a:t>
                      </a:r>
                      <a:endParaRPr 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总距离</a:t>
                      </a:r>
                      <a:endParaRPr 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超时时间</a:t>
                      </a:r>
                      <a:r>
                        <a:rPr lang="en-US" altLang="zh-CN" sz="1200"/>
                        <a:t>(s)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/>
                        <a:t>总得分</a:t>
                      </a:r>
                      <a:endParaRPr lang="zh-CN" sz="1200"/>
                    </a:p>
                  </a:txBody>
                  <a:tcPr marL="68580" marR="68580" marT="0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368.9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73.78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082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428.1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85.62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482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438.5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87.7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518.4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103.68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488.2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97.64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585.2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117.04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354.9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70.98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76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233.1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46.62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952.55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190.51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1173.4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234.68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489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1043.9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208.78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1148.8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229.76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978.6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195.72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1242.9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248.58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49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1450.2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290.04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1069.3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213.86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76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2726.4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136.32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2846.8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142.34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489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3115.7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155.785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0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1744.6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0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87.23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026400" y="96043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贪心算法：</a:t>
            </a:r>
            <a:endParaRPr lang="zh-CN" altLang="en-US" sz="16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5" name="文本框 4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5.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结果分析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Result Analysis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8"/>
            </p:custDataLst>
          </p:nvPr>
        </p:nvGraphicFramePr>
        <p:xfrm>
          <a:off x="502285" y="1013460"/>
          <a:ext cx="4320000" cy="5511800"/>
        </p:xfrm>
        <a:graphic>
          <a:graphicData uri="http://schemas.openxmlformats.org/drawingml/2006/table">
            <a:tbl>
              <a:tblPr firstRow="1" bandRow="1">
                <a:tableStyleId>{DB169A62-794E-4B80-A9C2-6F53D0B41FF8}</a:tableStyleId>
              </a:tblPr>
              <a:tblGrid>
                <a:gridCol w="1440000"/>
                <a:gridCol w="1440000"/>
                <a:gridCol w="1440000"/>
              </a:tblGrid>
              <a:tr h="3886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算例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遗传算法得分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贪心算法得分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2565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149.26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73.78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71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105.62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85.62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65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123.88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87.7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71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134.74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103.68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65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124.96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97.64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65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146.54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117.04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71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132.14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70.98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71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94.82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46.62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65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263.84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190.51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65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276.76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234.68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65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11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261.48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208.78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78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249.60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229.76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65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269.80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195.72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4320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293.58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248.58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78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15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312.46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290.04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65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 </a:t>
                      </a:r>
                      <a:r>
                        <a:rPr lang="en-US" altLang="zh-CN" sz="1200"/>
                        <a:t>235.52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213.86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71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17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198.46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136.32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590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201.08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142.34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71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19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218.82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155.785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  <a:tr h="2565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20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200.83</a:t>
                      </a:r>
                      <a:endParaRPr lang="en-US" altLang="zh-CN" sz="12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200"/>
                        <a:t>87.23</a:t>
                      </a:r>
                      <a:endParaRPr lang="en-US" altLang="zh-CN" sz="1200"/>
                    </a:p>
                  </a:txBody>
                  <a:tcPr marL="6667" marR="6667" marT="6667" marB="0" anchor="ctr" anchorCtr="0"/>
                </a:tc>
              </a:tr>
            </a:tbl>
          </a:graphicData>
        </a:graphic>
      </p:graphicFrame>
      <p:graphicFrame>
        <p:nvGraphicFramePr>
          <p:cNvPr id="10" name="图表 9" descr="7b0a202020202263686172745265734964223a20223230343736333637220a7d0a"/>
          <p:cNvGraphicFramePr/>
          <p:nvPr/>
        </p:nvGraphicFramePr>
        <p:xfrm>
          <a:off x="5071745" y="1047115"/>
          <a:ext cx="6551295" cy="5494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 descr="建筑的设计&#10;&#10;描述已自动生成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37" y="539310"/>
            <a:ext cx="9182978" cy="6161975"/>
          </a:xfrm>
          <a:prstGeom prst="rect">
            <a:avLst/>
          </a:prstGeom>
        </p:spPr>
      </p:pic>
      <p:sp>
        <p:nvSpPr>
          <p:cNvPr id="62" name="文本框 61"/>
          <p:cNvSpPr txBox="1">
            <a:spLocks noChangeArrowheads="1"/>
          </p:cNvSpPr>
          <p:nvPr/>
        </p:nvSpPr>
        <p:spPr bwMode="auto">
          <a:xfrm>
            <a:off x="5165090" y="2726055"/>
            <a:ext cx="594106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buNone/>
              <a:defRPr/>
            </a:pPr>
            <a:r>
              <a:rPr lang="zh-CN" alt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总结展望</a:t>
            </a:r>
            <a:endParaRPr lang="zh-CN" altLang="en-US" sz="48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242559" y="3625852"/>
            <a:ext cx="611204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</a:rPr>
              <a:t>Summary and Outlook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 Regular" panose="02020503050405090304" charset="0"/>
              <a:ea typeface="思源宋体 CN" panose="02020400000000000000" pitchFamily="18" charset="-122"/>
              <a:cs typeface="Times New Roman Regular" panose="0202050305040509030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317587" y="3575745"/>
            <a:ext cx="2462530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建筑的摆设布局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0" y="-29009"/>
            <a:ext cx="3438924" cy="6799114"/>
          </a:xfrm>
          <a:custGeom>
            <a:avLst/>
            <a:gdLst>
              <a:gd name="connsiteX0" fmla="*/ 39367 w 3438924"/>
              <a:gd name="connsiteY0" fmla="*/ 0 h 6799114"/>
              <a:gd name="connsiteX1" fmla="*/ 3438924 w 3438924"/>
              <a:gd name="connsiteY1" fmla="*/ 3399557 h 6799114"/>
              <a:gd name="connsiteX2" fmla="*/ 39367 w 3438924"/>
              <a:gd name="connsiteY2" fmla="*/ 6799114 h 6799114"/>
              <a:gd name="connsiteX3" fmla="*/ 0 w 3438924"/>
              <a:gd name="connsiteY3" fmla="*/ 6798119 h 6799114"/>
              <a:gd name="connsiteX4" fmla="*/ 0 w 3438924"/>
              <a:gd name="connsiteY4" fmla="*/ 5731633 h 6799114"/>
              <a:gd name="connsiteX5" fmla="*/ 61090 w 3438924"/>
              <a:gd name="connsiteY5" fmla="*/ 5734717 h 6799114"/>
              <a:gd name="connsiteX6" fmla="*/ 2450555 w 3438924"/>
              <a:gd name="connsiteY6" fmla="*/ 3345252 h 6799114"/>
              <a:gd name="connsiteX7" fmla="*/ 61090 w 3438924"/>
              <a:gd name="connsiteY7" fmla="*/ 955788 h 6799114"/>
              <a:gd name="connsiteX8" fmla="*/ 0 w 3438924"/>
              <a:gd name="connsiteY8" fmla="*/ 958873 h 6799114"/>
              <a:gd name="connsiteX9" fmla="*/ 0 w 3438924"/>
              <a:gd name="connsiteY9" fmla="*/ 996 h 679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8924" h="6799114">
                <a:moveTo>
                  <a:pt x="39367" y="0"/>
                </a:moveTo>
                <a:cubicBezTo>
                  <a:pt x="1916891" y="0"/>
                  <a:pt x="3438924" y="1522033"/>
                  <a:pt x="3438924" y="3399557"/>
                </a:cubicBezTo>
                <a:cubicBezTo>
                  <a:pt x="3438924" y="5277081"/>
                  <a:pt x="1916891" y="6799114"/>
                  <a:pt x="39367" y="6799114"/>
                </a:cubicBezTo>
                <a:lnTo>
                  <a:pt x="0" y="6798119"/>
                </a:lnTo>
                <a:lnTo>
                  <a:pt x="0" y="5731633"/>
                </a:lnTo>
                <a:lnTo>
                  <a:pt x="61090" y="5734717"/>
                </a:lnTo>
                <a:cubicBezTo>
                  <a:pt x="1380755" y="5734717"/>
                  <a:pt x="2450555" y="4664917"/>
                  <a:pt x="2450555" y="3345252"/>
                </a:cubicBezTo>
                <a:cubicBezTo>
                  <a:pt x="2450555" y="2025588"/>
                  <a:pt x="1380755" y="955788"/>
                  <a:pt x="61090" y="955788"/>
                </a:cubicBezTo>
                <a:lnTo>
                  <a:pt x="0" y="958873"/>
                </a:lnTo>
                <a:lnTo>
                  <a:pt x="0" y="996"/>
                </a:lnTo>
                <a:close/>
              </a:path>
            </a:pathLst>
          </a:cu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66087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079" y="2498651"/>
            <a:ext cx="1924493" cy="1772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9600" spc="300" dirty="0">
                <a:solidFill>
                  <a:srgbClr val="660874"/>
                </a:solidFill>
                <a:latin typeface="启功字体简体" panose="03000509000000000000" pitchFamily="65" charset="-122"/>
                <a:ea typeface="思源宋体 CN" panose="02020400000000000000"/>
              </a:rPr>
              <a:t>06</a:t>
            </a:r>
            <a:endParaRPr lang="zh-CN" altLang="en-US" sz="9600" spc="300" dirty="0">
              <a:solidFill>
                <a:srgbClr val="660874"/>
              </a:solidFill>
              <a:latin typeface="启功字体简体" panose="03000509000000000000" pitchFamily="65" charset="-122"/>
              <a:ea typeface="思源宋体 CN" panose="0202040000000000000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3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4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5" name="文本框 4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6.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总结展望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Summary and Outlook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10540" y="1167765"/>
            <a:ext cx="112007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 dirty="0"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本研究解决了问题</a:t>
            </a:r>
            <a:r>
              <a:rPr lang="zh-CN" altLang="en-US" sz="1600" dirty="0">
                <a:solidFill>
                  <a:srgbClr val="660874"/>
                </a:solidFill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Dynamic Pickup and Delivery Problem（DPDP）</a:t>
            </a:r>
            <a:r>
              <a:rPr lang="zh-CN" altLang="en-US" sz="1600" dirty="0"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，解决了</a:t>
            </a:r>
            <a:r>
              <a:rPr lang="zh-CN" altLang="en-US" sz="1600" dirty="0">
                <a:solidFill>
                  <a:srgbClr val="660874"/>
                </a:solidFill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最优化实时动态生成的派单问题</a:t>
            </a:r>
            <a:r>
              <a:rPr lang="zh-CN" altLang="en-US" sz="1600">
                <a:solidFill>
                  <a:srgbClr val="660874"/>
                </a:solidFill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和车辆行驶路线</a:t>
            </a:r>
            <a:r>
              <a:rPr lang="zh-CN" altLang="en-US" sz="1600" dirty="0">
                <a:solidFill>
                  <a:srgbClr val="660874"/>
                </a:solidFill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规划的车辆调度问题</a:t>
            </a:r>
            <a:r>
              <a:rPr lang="zh-CN" altLang="en-US" sz="1600" dirty="0"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，建立了</a:t>
            </a:r>
            <a:r>
              <a:rPr lang="zh-CN" altLang="en-US" sz="1600" dirty="0">
                <a:solidFill>
                  <a:srgbClr val="660874"/>
                </a:solidFill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混合整数规划模型</a:t>
            </a:r>
            <a:r>
              <a:rPr lang="zh-CN" altLang="en-US" sz="1600" dirty="0"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，并运用</a:t>
            </a:r>
            <a:r>
              <a:rPr lang="zh-CN" altLang="en-US" sz="1600" dirty="0">
                <a:solidFill>
                  <a:srgbClr val="660874"/>
                </a:solidFill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遗传算法</a:t>
            </a:r>
            <a:r>
              <a:rPr lang="zh-CN" altLang="en-US" sz="1600" dirty="0"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与</a:t>
            </a:r>
            <a:r>
              <a:rPr lang="zh-CN" altLang="en-US" sz="1600" dirty="0">
                <a:solidFill>
                  <a:srgbClr val="660874"/>
                </a:solidFill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贪心算法</a:t>
            </a:r>
            <a:r>
              <a:rPr lang="zh-CN" altLang="en-US" sz="1600" dirty="0">
                <a:latin typeface="Times New Roman Regular" panose="02020503050405090304" charset="0"/>
                <a:ea typeface="思源黑体 CN Medium" panose="020B0600000000000000" pitchFamily="34" charset="-122"/>
                <a:cs typeface="Times New Roman Regular" panose="02020503050405090304" charset="0"/>
                <a:sym typeface="+mn-ea"/>
              </a:rPr>
              <a:t>进行求解。最后对结果进行对比分析。</a:t>
            </a:r>
            <a:endParaRPr lang="zh-CN" altLang="en-US" sz="1600" dirty="0">
              <a:latin typeface="Times New Roman Regular" panose="02020503050405090304" charset="0"/>
              <a:ea typeface="思源黑体 CN Medium" panose="020B0600000000000000" pitchFamily="34" charset="-122"/>
              <a:cs typeface="Times New Roman Regular" panose="02020503050405090304" charset="0"/>
              <a:sym typeface="+mn-ea"/>
            </a:endParaRPr>
          </a:p>
        </p:txBody>
      </p:sp>
      <p:grpSp>
        <p:nvGrpSpPr>
          <p:cNvPr id="10" name="组合 9"/>
          <p:cNvGrpSpPr/>
          <p:nvPr>
            <p:custDataLst>
              <p:tags r:id="rId7"/>
            </p:custDataLst>
          </p:nvPr>
        </p:nvGrpSpPr>
        <p:grpSpPr>
          <a:xfrm>
            <a:off x="510540" y="2240915"/>
            <a:ext cx="11201400" cy="1690370"/>
            <a:chOff x="804" y="3529"/>
            <a:chExt cx="17640" cy="2662"/>
          </a:xfrm>
        </p:grpSpPr>
        <p:sp>
          <p:nvSpPr>
            <p:cNvPr id="7" name="矩形 6"/>
            <p:cNvSpPr/>
            <p:nvPr>
              <p:custDataLst>
                <p:tags r:id="rId8"/>
              </p:custDataLst>
            </p:nvPr>
          </p:nvSpPr>
          <p:spPr>
            <a:xfrm>
              <a:off x="804" y="3529"/>
              <a:ext cx="17640" cy="2662"/>
            </a:xfrm>
            <a:prstGeom prst="rect">
              <a:avLst/>
            </a:prstGeom>
            <a:solidFill>
              <a:schemeClr val="bg1"/>
            </a:solidFill>
            <a:ln w="41275">
              <a:gradFill>
                <a:gsLst>
                  <a:gs pos="0">
                    <a:srgbClr val="7B32B2"/>
                  </a:gs>
                  <a:gs pos="51000">
                    <a:schemeClr val="bg1"/>
                  </a:gs>
                  <a:gs pos="100000">
                    <a:srgbClr val="8541B8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9" name="圆角矩形 8"/>
            <p:cNvSpPr/>
            <p:nvPr>
              <p:custDataLst>
                <p:tags r:id="rId9"/>
              </p:custDataLst>
            </p:nvPr>
          </p:nvSpPr>
          <p:spPr>
            <a:xfrm>
              <a:off x="1033" y="3813"/>
              <a:ext cx="690" cy="2068"/>
            </a:xfrm>
            <a:prstGeom prst="roundRect">
              <a:avLst/>
            </a:prstGeom>
            <a:solidFill>
              <a:srgbClr val="660874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latin typeface="微软雅黑 Light" panose="020B0502040204020203" charset="-122"/>
                  <a:ea typeface="微软雅黑 Light" panose="020B0502040204020203" charset="-122"/>
                </a:rPr>
                <a:t>算法设计</a:t>
              </a:r>
              <a:endParaRPr lang="zh-CN" altLang="en-US" b="1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1979" y="3766"/>
              <a:ext cx="16214" cy="21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just" fontAlgn="auto">
                <a:lnSpc>
                  <a:spcPct val="130000"/>
                </a:lnSpc>
                <a:spcAft>
                  <a:spcPts val="600"/>
                </a:spcAft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 Regular" panose="02020503050405090304" charset="0"/>
                  <a:sym typeface="+mn-ea"/>
                </a:rPr>
                <a:t>在本次研究中，我们探索了两种算法设计方案，分别针对数据优化和决策支持进行了优化。第一个算法是基于</a:t>
              </a:r>
              <a:r>
                <a:rPr lang="zh-CN" altLang="en-US" sz="1600" b="1" dirty="0">
                  <a:solidFill>
                    <a:srgbClr val="660874"/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 Regular" panose="02020503050405090304" charset="0"/>
                  <a:sym typeface="+mn-ea"/>
                </a:rPr>
                <a:t>遗传算法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 Regular" panose="02020503050405090304" charset="0"/>
                  <a:sym typeface="+mn-ea"/>
                </a:rPr>
                <a:t>的优化方法，通过模拟自然选择和基因突变的过程，能够在复杂的搜索空间中找到接近最优的解。在第二个算法中，我们采用了</a:t>
              </a:r>
              <a:r>
                <a:rPr lang="zh-CN" altLang="en-US" sz="1600" b="1" dirty="0">
                  <a:solidFill>
                    <a:srgbClr val="660874"/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 Regular" panose="02020503050405090304" charset="0"/>
                  <a:sym typeface="+mn-ea"/>
                </a:rPr>
                <a:t>贪心策略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 Regular" panose="02020503050405090304" charset="0"/>
                  <a:sym typeface="+mn-ea"/>
                </a:rPr>
                <a:t>，通过逐步选择最优解来提高计算效率，成功减少了算法的时间复杂度，并在多项实际应用中表现出了较强的鲁棒性。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Times New Roman Regular" panose="02020503050405090304" charset="0"/>
                <a:sym typeface="+mn-ea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11"/>
            </p:custDataLst>
          </p:nvPr>
        </p:nvGrpSpPr>
        <p:grpSpPr>
          <a:xfrm>
            <a:off x="510540" y="4192270"/>
            <a:ext cx="11201400" cy="1690370"/>
            <a:chOff x="804" y="3529"/>
            <a:chExt cx="17640" cy="2662"/>
          </a:xfrm>
        </p:grpSpPr>
        <p:sp>
          <p:nvSpPr>
            <p:cNvPr id="12" name="矩形 11"/>
            <p:cNvSpPr/>
            <p:nvPr>
              <p:custDataLst>
                <p:tags r:id="rId12"/>
              </p:custDataLst>
            </p:nvPr>
          </p:nvSpPr>
          <p:spPr>
            <a:xfrm>
              <a:off x="804" y="3529"/>
              <a:ext cx="17640" cy="2662"/>
            </a:xfrm>
            <a:prstGeom prst="rect">
              <a:avLst/>
            </a:prstGeom>
            <a:solidFill>
              <a:schemeClr val="bg1"/>
            </a:solidFill>
            <a:ln w="41275">
              <a:gradFill>
                <a:gsLst>
                  <a:gs pos="0">
                    <a:srgbClr val="7B32B2"/>
                  </a:gs>
                  <a:gs pos="51000">
                    <a:schemeClr val="bg1"/>
                  </a:gs>
                  <a:gs pos="100000">
                    <a:srgbClr val="8541B8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3" name="圆角矩形 12"/>
            <p:cNvSpPr/>
            <p:nvPr>
              <p:custDataLst>
                <p:tags r:id="rId13"/>
              </p:custDataLst>
            </p:nvPr>
          </p:nvSpPr>
          <p:spPr>
            <a:xfrm>
              <a:off x="1033" y="3813"/>
              <a:ext cx="690" cy="2068"/>
            </a:xfrm>
            <a:prstGeom prst="roundRect">
              <a:avLst/>
            </a:prstGeom>
            <a:solidFill>
              <a:srgbClr val="660874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latin typeface="微软雅黑 Light" panose="020B0502040204020203" charset="-122"/>
                  <a:ea typeface="微软雅黑 Light" panose="020B0502040204020203" charset="-122"/>
                </a:rPr>
                <a:t>结果优化</a:t>
              </a:r>
              <a:endParaRPr lang="zh-CN" altLang="en-US" b="1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998" y="3895"/>
              <a:ext cx="16214" cy="200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just" fontAlgn="auto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在未来的研究中，可以对</a:t>
              </a:r>
              <a:r>
                <a:rPr lang="zh-CN" altLang="en-US" sz="1600" b="1" dirty="0">
                  <a:solidFill>
                    <a:srgbClr val="660874"/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 Regular" panose="02020503050405090304" charset="0"/>
                  <a:sym typeface="+mn-ea"/>
                </a:rPr>
                <a:t>数学模型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进行近似或线性化，以便于应用精确算法。同时，可以在</a:t>
              </a:r>
              <a:r>
                <a:rPr lang="zh-CN" altLang="en-US" sz="1600" b="1" dirty="0">
                  <a:solidFill>
                    <a:srgbClr val="660874"/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 Regular" panose="02020503050405090304" charset="0"/>
                  <a:sym typeface="+mn-ea"/>
                </a:rPr>
                <a:t>仿真环境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中实现原有的启发式方法或调用求解器进行求解。此外，可以进一步完善</a:t>
              </a:r>
              <a:r>
                <a:rPr lang="zh-CN" altLang="en-US" sz="1600" b="1" dirty="0">
                  <a:solidFill>
                    <a:srgbClr val="660874"/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 Regular" panose="02020503050405090304" charset="0"/>
                  <a:sym typeface="+mn-ea"/>
                </a:rPr>
                <a:t>遗传算法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，并将其应用于动态问题，例如设计更高效的算子操作，以更好地适应问题的约束条件。针对</a:t>
              </a:r>
              <a:r>
                <a:rPr lang="zh-CN" altLang="en-US" sz="1600" b="1" dirty="0">
                  <a:solidFill>
                    <a:srgbClr val="660874"/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 Regular" panose="02020503050405090304" charset="0"/>
                  <a:sym typeface="+mn-ea"/>
                </a:rPr>
                <a:t>空闲车辆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，还可开展提前调度相关研究，以实现更快速的响应能力。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 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最后，对于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算法结果，可以考虑更直观的</a:t>
              </a:r>
              <a:r>
                <a:rPr lang="zh-CN" altLang="en-US" sz="1600" b="1" dirty="0">
                  <a:solidFill>
                    <a:srgbClr val="660874"/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 Regular" panose="02020503050405090304" charset="0"/>
                  <a:sym typeface="+mn-ea"/>
                </a:rPr>
                <a:t>可视化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方法。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335915"/>
            <a:ext cx="3007360" cy="543560"/>
            <a:chOff x="1321" y="530"/>
            <a:chExt cx="4736" cy="85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530"/>
              <a:ext cx="4736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1.</a:t>
              </a: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研究背景及问题介绍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Research Background and Problem Introduction</a:t>
              </a:r>
              <a:endPara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25825" y="2792095"/>
            <a:ext cx="1668780" cy="334645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91820" y="3167380"/>
            <a:ext cx="2679700" cy="334645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93235" y="3160395"/>
            <a:ext cx="801370" cy="334645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1820" y="3528060"/>
            <a:ext cx="1525905" cy="334645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032125" y="3528695"/>
            <a:ext cx="1295400" cy="334645"/>
          </a:xfrm>
          <a:prstGeom prst="rect">
            <a:avLst/>
          </a:prstGeom>
          <a:solidFill>
            <a:srgbClr val="E8D1E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2931" y="1212916"/>
            <a:ext cx="4759325" cy="5268595"/>
            <a:chOff x="4145451" y="1590741"/>
            <a:chExt cx="4759325" cy="5268595"/>
          </a:xfrm>
        </p:grpSpPr>
        <p:sp>
          <p:nvSpPr>
            <p:cNvPr id="65" name="矩形 64"/>
            <p:cNvSpPr/>
            <p:nvPr/>
          </p:nvSpPr>
          <p:spPr>
            <a:xfrm>
              <a:off x="4150531" y="1590741"/>
              <a:ext cx="293179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87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研究背景及现实意义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87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145451" y="1966661"/>
              <a:ext cx="4759325" cy="4892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随着经济的高速发展以及信息技术的进步，人们对物流调度的成本以及效率提出了更高的要求，如何提高优化运输路径，提高客户的满意度成为当下的研究热点。动态取送货问题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(Dynamic Pickup and Delivery Problem, DPDP)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综合考虑了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取货和送货双向物流过程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，并且能够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实时处理订单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，在物流优化领域具有显著的优越性，能够为物流行业带来多方面的改进和创新。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  <a:p>
              <a:pPr indent="4572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华为是全球最大的通信设备供应商之一，每年在数百家工厂生产数十亿种产品。由于交付的请求量巨大，即使是物流效率的微小提高，也可以带来显著的财务效益。因此，开发一种有效的优化算法来调度订单和规划车辆路线具有重要意义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473065" y="1885315"/>
            <a:ext cx="6350635" cy="3569970"/>
            <a:chOff x="8961" y="1919"/>
            <a:chExt cx="10001" cy="5622"/>
          </a:xfrm>
        </p:grpSpPr>
        <p:grpSp>
          <p:nvGrpSpPr>
            <p:cNvPr id="78" name="组合 77"/>
            <p:cNvGrpSpPr/>
            <p:nvPr/>
          </p:nvGrpSpPr>
          <p:grpSpPr>
            <a:xfrm>
              <a:off x="9432" y="2415"/>
              <a:ext cx="9531" cy="5033"/>
              <a:chOff x="9255" y="2527"/>
              <a:chExt cx="9714" cy="5123"/>
            </a:xfrm>
          </p:grpSpPr>
          <p:pic>
            <p:nvPicPr>
              <p:cNvPr id="14" name="图片 13" descr="工厂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4597" y="2527"/>
                <a:ext cx="724" cy="724"/>
              </a:xfrm>
              <a:prstGeom prst="rect">
                <a:avLst/>
              </a:prstGeom>
            </p:spPr>
          </p:pic>
          <p:pic>
            <p:nvPicPr>
              <p:cNvPr id="15" name="图片 14" descr="卡车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224" y="2668"/>
                <a:ext cx="526" cy="526"/>
              </a:xfrm>
              <a:prstGeom prst="rect">
                <a:avLst/>
              </a:prstGeom>
            </p:spPr>
          </p:pic>
          <p:pic>
            <p:nvPicPr>
              <p:cNvPr id="16" name="图片 15" descr="工厂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0" y="3288"/>
                <a:ext cx="724" cy="724"/>
              </a:xfrm>
              <a:prstGeom prst="rect">
                <a:avLst/>
              </a:prstGeom>
            </p:spPr>
          </p:pic>
          <p:pic>
            <p:nvPicPr>
              <p:cNvPr id="17" name="图片 16" descr="工厂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255" y="5760"/>
                <a:ext cx="724" cy="724"/>
              </a:xfrm>
              <a:prstGeom prst="rect">
                <a:avLst/>
              </a:prstGeom>
            </p:spPr>
          </p:pic>
          <p:pic>
            <p:nvPicPr>
              <p:cNvPr id="18" name="图片 17" descr="工厂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462" y="6504"/>
                <a:ext cx="724" cy="724"/>
              </a:xfrm>
              <a:prstGeom prst="rect">
                <a:avLst/>
              </a:prstGeom>
            </p:spPr>
          </p:pic>
          <p:pic>
            <p:nvPicPr>
              <p:cNvPr id="19" name="图片 18" descr="工厂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917" y="5036"/>
                <a:ext cx="724" cy="724"/>
              </a:xfrm>
              <a:prstGeom prst="rect">
                <a:avLst/>
              </a:prstGeom>
            </p:spPr>
          </p:pic>
          <p:cxnSp>
            <p:nvCxnSpPr>
              <p:cNvPr id="21" name="直接箭头连接符 20"/>
              <p:cNvCxnSpPr>
                <a:stCxn id="16" idx="3"/>
                <a:endCxn id="14" idx="1"/>
              </p:cNvCxnSpPr>
              <p:nvPr/>
            </p:nvCxnSpPr>
            <p:spPr>
              <a:xfrm flipV="1">
                <a:off x="10154" y="2890"/>
                <a:ext cx="4443" cy="760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17" idx="3"/>
                <a:endCxn id="14" idx="2"/>
              </p:cNvCxnSpPr>
              <p:nvPr/>
            </p:nvCxnSpPr>
            <p:spPr>
              <a:xfrm flipV="1">
                <a:off x="9979" y="3251"/>
                <a:ext cx="4980" cy="2871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14" idx="2"/>
                <a:endCxn id="18" idx="0"/>
              </p:cNvCxnSpPr>
              <p:nvPr/>
            </p:nvCxnSpPr>
            <p:spPr>
              <a:xfrm flipH="1">
                <a:off x="13825" y="3251"/>
                <a:ext cx="1134" cy="3253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14" idx="3"/>
                <a:endCxn id="19" idx="0"/>
              </p:cNvCxnSpPr>
              <p:nvPr/>
            </p:nvCxnSpPr>
            <p:spPr>
              <a:xfrm>
                <a:off x="15320" y="2889"/>
                <a:ext cx="2959" cy="2147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19" idx="1"/>
                <a:endCxn id="18" idx="3"/>
              </p:cNvCxnSpPr>
              <p:nvPr/>
            </p:nvCxnSpPr>
            <p:spPr>
              <a:xfrm flipH="1">
                <a:off x="14186" y="5399"/>
                <a:ext cx="3731" cy="1468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55" name="图片 54" descr="卡车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4662" y="4526"/>
                <a:ext cx="526" cy="526"/>
              </a:xfrm>
              <a:prstGeom prst="rect">
                <a:avLst/>
              </a:prstGeom>
            </p:spPr>
          </p:pic>
          <p:pic>
            <p:nvPicPr>
              <p:cNvPr id="64" name="图片 63" descr="卡车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955" y="4164"/>
                <a:ext cx="526" cy="526"/>
              </a:xfrm>
              <a:prstGeom prst="rect">
                <a:avLst/>
              </a:prstGeom>
            </p:spPr>
          </p:pic>
          <p:pic>
            <p:nvPicPr>
              <p:cNvPr id="72" name="图片 71" descr="卡车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15776" y="5455"/>
                <a:ext cx="618" cy="526"/>
              </a:xfrm>
              <a:prstGeom prst="rect">
                <a:avLst/>
              </a:prstGeom>
            </p:spPr>
          </p:pic>
          <p:sp>
            <p:nvSpPr>
              <p:cNvPr id="73" name="文本框 72"/>
              <p:cNvSpPr txBox="1"/>
              <p:nvPr/>
            </p:nvSpPr>
            <p:spPr>
              <a:xfrm>
                <a:off x="10127" y="3635"/>
                <a:ext cx="1737" cy="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微软雅黑" panose="020B0503020204020204" charset="-122"/>
                    <a:ea typeface="微软雅黑" panose="020B0503020204020204" charset="-122"/>
                    <a:cs typeface="Times New Roman Regular" panose="02020503050405090304" charset="0"/>
                  </a:rPr>
                  <a:t>P1:4 pallets</a:t>
                </a:r>
                <a:endParaRPr lang="en-US" altLang="zh-CN" sz="1200" b="1">
                  <a:latin typeface="微软雅黑" panose="020B0503020204020204" charset="-122"/>
                  <a:ea typeface="微软雅黑" panose="020B0503020204020204" charset="-122"/>
                  <a:cs typeface="Times New Roman Regular" panose="0202050305040509030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9981" y="6105"/>
                <a:ext cx="1974" cy="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微软雅黑" panose="020B0503020204020204" charset="-122"/>
                    <a:ea typeface="微软雅黑" panose="020B0503020204020204" charset="-122"/>
                    <a:cs typeface="Times New Roman Regular" panose="02020503050405090304" charset="0"/>
                  </a:rPr>
                  <a:t>P2:10 pallets</a:t>
                </a:r>
                <a:endParaRPr lang="en-US" altLang="zh-CN" sz="1200" b="1">
                  <a:latin typeface="微软雅黑" panose="020B0503020204020204" charset="-122"/>
                  <a:ea typeface="微软雅黑" panose="020B0503020204020204" charset="-122"/>
                  <a:cs typeface="Times New Roman Regular" panose="02020503050405090304" charset="0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13058" y="7208"/>
                <a:ext cx="1737" cy="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微软雅黑" panose="020B0503020204020204" charset="-122"/>
                    <a:ea typeface="微软雅黑" panose="020B0503020204020204" charset="-122"/>
                    <a:cs typeface="Times New Roman Regular" panose="02020503050405090304" charset="0"/>
                  </a:rPr>
                  <a:t>P6:6 pallets</a:t>
                </a:r>
                <a:endParaRPr lang="en-US" altLang="zh-CN" sz="1200" b="1">
                  <a:latin typeface="微软雅黑" panose="020B0503020204020204" charset="-122"/>
                  <a:ea typeface="微软雅黑" panose="020B0503020204020204" charset="-122"/>
                  <a:cs typeface="Times New Roman Regular" panose="02020503050405090304" charset="0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15397" y="2537"/>
                <a:ext cx="1737" cy="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微软雅黑" panose="020B0503020204020204" charset="-122"/>
                    <a:ea typeface="微软雅黑" panose="020B0503020204020204" charset="-122"/>
                    <a:cs typeface="Times New Roman Regular" panose="02020503050405090304" charset="0"/>
                  </a:rPr>
                  <a:t>P3:5 pallets</a:t>
                </a:r>
                <a:endParaRPr lang="en-US" altLang="zh-CN" sz="1200" b="1">
                  <a:latin typeface="微软雅黑" panose="020B0503020204020204" charset="-122"/>
                  <a:ea typeface="微软雅黑" panose="020B0503020204020204" charset="-122"/>
                  <a:cs typeface="Times New Roman Regular" panose="02020503050405090304" charset="0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17232" y="5885"/>
                <a:ext cx="1737" cy="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微软雅黑" panose="020B0503020204020204" charset="-122"/>
                    <a:ea typeface="微软雅黑" panose="020B0503020204020204" charset="-122"/>
                    <a:cs typeface="Times New Roman Regular" panose="02020503050405090304" charset="0"/>
                  </a:rPr>
                  <a:t>Pn:8 pallets</a:t>
                </a:r>
                <a:endParaRPr lang="en-US" altLang="zh-CN" sz="1200" b="1">
                  <a:latin typeface="微软雅黑" panose="020B0503020204020204" charset="-122"/>
                  <a:ea typeface="微软雅黑" panose="020B0503020204020204" charset="-122"/>
                  <a:cs typeface="Times New Roman Regular" panose="02020503050405090304" charset="0"/>
                </a:endParaRPr>
              </a:p>
            </p:txBody>
          </p:sp>
        </p:grpSp>
        <p:sp>
          <p:nvSpPr>
            <p:cNvPr id="81" name="矩形 80"/>
            <p:cNvSpPr/>
            <p:nvPr/>
          </p:nvSpPr>
          <p:spPr>
            <a:xfrm>
              <a:off x="8961" y="1919"/>
              <a:ext cx="8296" cy="5623"/>
            </a:xfrm>
            <a:prstGeom prst="rect">
              <a:avLst/>
            </a:prstGeom>
            <a:noFill/>
            <a:ln w="1905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</a:gradFill>
              <a:prstDash val="dash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961" y="191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微软雅黑" panose="020B0503020204020204" charset="-122"/>
                  <a:ea typeface="微软雅黑" panose="020B0503020204020204" charset="-122"/>
                </a:rPr>
                <a:t>HW Industrial Park</a:t>
              </a:r>
              <a:endParaRPr lang="en-US" altLang="zh-CN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cxnSp>
        <p:nvCxnSpPr>
          <p:cNvPr id="80" name="直接连接符 79"/>
          <p:cNvCxnSpPr/>
          <p:nvPr/>
        </p:nvCxnSpPr>
        <p:spPr>
          <a:xfrm>
            <a:off x="965835" y="4999990"/>
            <a:ext cx="10753725" cy="0"/>
          </a:xfrm>
          <a:prstGeom prst="line">
            <a:avLst/>
          </a:prstGeom>
          <a:ln w="19050" cap="flat" cmpd="sng" algn="ctr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97840" y="5128895"/>
            <a:ext cx="11326495" cy="1393190"/>
          </a:xfrm>
          <a:prstGeom prst="rect">
            <a:avLst/>
          </a:prstGeom>
          <a:solidFill>
            <a:srgbClr val="80308C">
              <a:alpha val="18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60933" y="335915"/>
            <a:ext cx="3007360" cy="543560"/>
            <a:chOff x="1321" y="530"/>
            <a:chExt cx="4736" cy="856"/>
          </a:xfrm>
        </p:grpSpPr>
        <p:sp>
          <p:nvSpPr>
            <p:cNvPr id="4" name="文本框 3"/>
            <p:cNvSpPr txBox="1"/>
            <p:nvPr/>
          </p:nvSpPr>
          <p:spPr>
            <a:xfrm>
              <a:off x="1321" y="530"/>
              <a:ext cx="4736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1.</a:t>
              </a: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研究背景及问题介绍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Research Background and Problem Introduction</a:t>
              </a:r>
              <a:endPara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  <a:sym typeface="+mn-ea"/>
              </a:endParaRPr>
            </a:p>
          </p:txBody>
        </p:sp>
      </p:grpSp>
      <p:pic>
        <p:nvPicPr>
          <p:cNvPr id="6" name="图片 5" descr="提问问题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910" y="4498340"/>
            <a:ext cx="673100" cy="6731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63956" y="5137609"/>
            <a:ext cx="11095895" cy="1326466"/>
            <a:chOff x="721131" y="5067124"/>
            <a:chExt cx="11095895" cy="1326466"/>
          </a:xfrm>
        </p:grpSpPr>
        <p:sp>
          <p:nvSpPr>
            <p:cNvPr id="116" name="矩形 115"/>
            <p:cNvSpPr/>
            <p:nvPr/>
          </p:nvSpPr>
          <p:spPr>
            <a:xfrm>
              <a:off x="721131" y="5067124"/>
              <a:ext cx="140462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87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问题难点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87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721132" y="5471570"/>
              <a:ext cx="11095894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p"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rgbClr val="66087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约束多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：</a:t>
              </a:r>
              <a:r>
                <a:rPr lang="zh-CN" altLang="en-US" sz="16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订单履行</a:t>
              </a:r>
              <a:r>
                <a:rPr lang="en-US" altLang="zh-CN" sz="16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、</a:t>
              </a:r>
              <a:r>
                <a:rPr lang="zh-CN" altLang="en-US" sz="16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承诺完成时间</a:t>
              </a:r>
              <a:r>
                <a:rPr lang="en-US" altLang="zh-CN" sz="16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、</a:t>
              </a:r>
              <a:r>
                <a:rPr lang="zh-CN" altLang="en-US" sz="16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订单拆分</a:t>
              </a:r>
              <a:r>
                <a:rPr lang="en-US" altLang="zh-CN" sz="16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、</a:t>
              </a:r>
              <a:r>
                <a:rPr lang="zh-CN" altLang="en-US" sz="16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车辆装载能力</a:t>
              </a:r>
              <a:r>
                <a:rPr lang="en-US" altLang="zh-CN" sz="16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、</a:t>
              </a:r>
              <a:r>
                <a:rPr lang="zh-CN" altLang="en-US" sz="16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货物后进先出</a:t>
              </a:r>
              <a:r>
                <a:rPr lang="en-US" altLang="zh-CN" sz="16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、</a:t>
              </a:r>
              <a:r>
                <a:rPr lang="zh-CN" altLang="en-US" sz="16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sym typeface="+mn-ea"/>
                </a:rPr>
                <a:t>装卸节点码头数量限制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p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66087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动态问题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：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取送货订单请求不定期生成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7060" y="1198245"/>
            <a:ext cx="4926330" cy="3618230"/>
            <a:chOff x="512" y="1700"/>
            <a:chExt cx="7758" cy="5698"/>
          </a:xfrm>
        </p:grpSpPr>
        <p:grpSp>
          <p:nvGrpSpPr>
            <p:cNvPr id="2" name="组合 1" descr="7b0a202020202262756c6c6574223a20227b5c2263617465676f727949645c223a5c225c222c5c2274656d706c61746549645c223a32303233313538377d220a7d0a"/>
            <p:cNvGrpSpPr/>
            <p:nvPr/>
          </p:nvGrpSpPr>
          <p:grpSpPr>
            <a:xfrm>
              <a:off x="776" y="1959"/>
              <a:ext cx="7495" cy="5439"/>
              <a:chOff x="4145451" y="1537401"/>
              <a:chExt cx="4759325" cy="3453765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4150531" y="1537401"/>
                <a:ext cx="293179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0874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动态取送货问题概述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87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145451" y="1945071"/>
                <a:ext cx="4759325" cy="3046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Blip>
                    <a:blip r:embed="rId9"/>
                  </a:buBlip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在生产过程中，</a:t>
                </a:r>
                <a:r>
                  <a:rPr kumimoji="0" lang="zh-CN" altLang="en-US" sz="1600" b="1" i="0" u="sng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大量货物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(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包括原材料、成品和半成品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)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需要在工厂之间进行</a:t>
                </a:r>
                <a:r>
                  <a:rPr kumimoji="0" lang="zh-CN" altLang="en-US" sz="1600" b="1" i="0" u="sng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运输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。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Blip>
                    <a:blip r:embed="rId9"/>
                  </a:buBlip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由于客户需求和生产过程的不确定性，</a:t>
                </a:r>
                <a:r>
                  <a:rPr kumimoji="0" lang="zh-CN" altLang="en-US" sz="1600" b="1" i="0" u="sng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大部分交付要求不能完全提前确定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。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Blip>
                    <a:blip r:embed="rId9"/>
                  </a:buBlip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交付订单，包括提货工厂、交货工厂、货物数量和时间要求等</a:t>
                </a:r>
                <a:r>
                  <a:rPr kumimoji="0" lang="zh-CN" altLang="en-US" sz="1600" b="1" i="0" u="sng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信息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，它是</a:t>
                </a:r>
                <a:r>
                  <a:rPr kumimoji="0" lang="zh-CN" altLang="en-US" sz="1600" b="1" i="0" u="sng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随机产生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的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。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Blip>
                    <a:blip r:embed="rId9"/>
                  </a:buBlip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需要</a:t>
                </a:r>
                <a:r>
                  <a:rPr kumimoji="0" lang="zh-CN" altLang="en-US" sz="1600" b="1" i="0" u="sng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定期安排一个同质车辆车队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为这些数量巨大的订单</a:t>
                </a:r>
                <a:r>
                  <a:rPr kumimoji="0" lang="zh-CN" altLang="en-US" sz="1600" b="1" i="0" u="sng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提供服务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。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</p:grpSp>
        <p:sp>
          <p:nvSpPr>
            <p:cNvPr id="9" name="直角双向箭头 8"/>
            <p:cNvSpPr/>
            <p:nvPr/>
          </p:nvSpPr>
          <p:spPr>
            <a:xfrm rot="10800000">
              <a:off x="512" y="1700"/>
              <a:ext cx="1134" cy="1134"/>
            </a:xfrm>
            <a:prstGeom prst="leftUpArrow">
              <a:avLst>
                <a:gd name="adj1" fmla="val 24963"/>
                <a:gd name="adj2" fmla="val 7869"/>
                <a:gd name="adj3" fmla="val 0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双向箭头 9"/>
            <p:cNvSpPr/>
            <p:nvPr/>
          </p:nvSpPr>
          <p:spPr>
            <a:xfrm>
              <a:off x="7026" y="6264"/>
              <a:ext cx="1134" cy="1134"/>
            </a:xfrm>
            <a:prstGeom prst="leftUpArrow">
              <a:avLst>
                <a:gd name="adj1" fmla="val 24963"/>
                <a:gd name="adj2" fmla="val 7869"/>
                <a:gd name="adj3" fmla="val 0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710555" y="1218565"/>
            <a:ext cx="6350635" cy="3569970"/>
            <a:chOff x="8961" y="1919"/>
            <a:chExt cx="10001" cy="5622"/>
          </a:xfrm>
        </p:grpSpPr>
        <p:grpSp>
          <p:nvGrpSpPr>
            <p:cNvPr id="78" name="组合 77"/>
            <p:cNvGrpSpPr/>
            <p:nvPr/>
          </p:nvGrpSpPr>
          <p:grpSpPr>
            <a:xfrm>
              <a:off x="9432" y="2415"/>
              <a:ext cx="9531" cy="5033"/>
              <a:chOff x="9255" y="2527"/>
              <a:chExt cx="9714" cy="5123"/>
            </a:xfrm>
          </p:grpSpPr>
          <p:pic>
            <p:nvPicPr>
              <p:cNvPr id="14" name="图片 13" descr="工厂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597" y="2527"/>
                <a:ext cx="724" cy="724"/>
              </a:xfrm>
              <a:prstGeom prst="rect">
                <a:avLst/>
              </a:prstGeom>
            </p:spPr>
          </p:pic>
          <p:pic>
            <p:nvPicPr>
              <p:cNvPr id="15" name="图片 14" descr="卡车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2224" y="2668"/>
                <a:ext cx="526" cy="526"/>
              </a:xfrm>
              <a:prstGeom prst="rect">
                <a:avLst/>
              </a:prstGeom>
            </p:spPr>
          </p:pic>
          <p:pic>
            <p:nvPicPr>
              <p:cNvPr id="16" name="图片 15" descr="工厂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430" y="3288"/>
                <a:ext cx="724" cy="724"/>
              </a:xfrm>
              <a:prstGeom prst="rect">
                <a:avLst/>
              </a:prstGeom>
            </p:spPr>
          </p:pic>
          <p:pic>
            <p:nvPicPr>
              <p:cNvPr id="17" name="图片 16" descr="工厂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55" y="5760"/>
                <a:ext cx="724" cy="724"/>
              </a:xfrm>
              <a:prstGeom prst="rect">
                <a:avLst/>
              </a:prstGeom>
            </p:spPr>
          </p:pic>
          <p:pic>
            <p:nvPicPr>
              <p:cNvPr id="18" name="图片 17" descr="工厂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462" y="6504"/>
                <a:ext cx="724" cy="724"/>
              </a:xfrm>
              <a:prstGeom prst="rect">
                <a:avLst/>
              </a:prstGeom>
            </p:spPr>
          </p:pic>
          <p:pic>
            <p:nvPicPr>
              <p:cNvPr id="19" name="图片 18" descr="工厂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7917" y="5036"/>
                <a:ext cx="724" cy="724"/>
              </a:xfrm>
              <a:prstGeom prst="rect">
                <a:avLst/>
              </a:prstGeom>
            </p:spPr>
          </p:pic>
          <p:cxnSp>
            <p:nvCxnSpPr>
              <p:cNvPr id="21" name="直接箭头连接符 20"/>
              <p:cNvCxnSpPr>
                <a:stCxn id="16" idx="3"/>
                <a:endCxn id="14" idx="1"/>
              </p:cNvCxnSpPr>
              <p:nvPr/>
            </p:nvCxnSpPr>
            <p:spPr>
              <a:xfrm flipV="1">
                <a:off x="10154" y="2890"/>
                <a:ext cx="4443" cy="760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17" idx="3"/>
                <a:endCxn id="14" idx="2"/>
              </p:cNvCxnSpPr>
              <p:nvPr/>
            </p:nvCxnSpPr>
            <p:spPr>
              <a:xfrm flipV="1">
                <a:off x="9979" y="3251"/>
                <a:ext cx="4980" cy="2871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14" idx="2"/>
                <a:endCxn id="18" idx="0"/>
              </p:cNvCxnSpPr>
              <p:nvPr/>
            </p:nvCxnSpPr>
            <p:spPr>
              <a:xfrm flipH="1">
                <a:off x="13825" y="3251"/>
                <a:ext cx="1134" cy="3253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14" idx="3"/>
                <a:endCxn id="19" idx="0"/>
              </p:cNvCxnSpPr>
              <p:nvPr/>
            </p:nvCxnSpPr>
            <p:spPr>
              <a:xfrm>
                <a:off x="15320" y="2889"/>
                <a:ext cx="2959" cy="2147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19" idx="1"/>
                <a:endCxn id="18" idx="3"/>
              </p:cNvCxnSpPr>
              <p:nvPr/>
            </p:nvCxnSpPr>
            <p:spPr>
              <a:xfrm flipH="1">
                <a:off x="14186" y="5399"/>
                <a:ext cx="3731" cy="1468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55" name="图片 54" descr="卡车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4662" y="4526"/>
                <a:ext cx="526" cy="526"/>
              </a:xfrm>
              <a:prstGeom prst="rect">
                <a:avLst/>
              </a:prstGeom>
            </p:spPr>
          </p:pic>
          <p:pic>
            <p:nvPicPr>
              <p:cNvPr id="64" name="图片 63" descr="卡车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955" y="4164"/>
                <a:ext cx="526" cy="526"/>
              </a:xfrm>
              <a:prstGeom prst="rect">
                <a:avLst/>
              </a:prstGeom>
            </p:spPr>
          </p:pic>
          <p:pic>
            <p:nvPicPr>
              <p:cNvPr id="72" name="图片 71" descr="卡车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15776" y="5455"/>
                <a:ext cx="618" cy="526"/>
              </a:xfrm>
              <a:prstGeom prst="rect">
                <a:avLst/>
              </a:prstGeom>
            </p:spPr>
          </p:pic>
          <p:sp>
            <p:nvSpPr>
              <p:cNvPr id="73" name="文本框 72"/>
              <p:cNvSpPr txBox="1"/>
              <p:nvPr/>
            </p:nvSpPr>
            <p:spPr>
              <a:xfrm>
                <a:off x="10127" y="3635"/>
                <a:ext cx="1737" cy="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微软雅黑" panose="020B0503020204020204" charset="-122"/>
                    <a:ea typeface="微软雅黑" panose="020B0503020204020204" charset="-122"/>
                    <a:cs typeface="Times New Roman Regular" panose="02020503050405090304" charset="0"/>
                  </a:rPr>
                  <a:t>P1:4 pallets</a:t>
                </a:r>
                <a:endParaRPr lang="en-US" altLang="zh-CN" sz="1200" b="1">
                  <a:latin typeface="微软雅黑" panose="020B0503020204020204" charset="-122"/>
                  <a:ea typeface="微软雅黑" panose="020B0503020204020204" charset="-122"/>
                  <a:cs typeface="Times New Roman Regular" panose="0202050305040509030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9981" y="6105"/>
                <a:ext cx="1974" cy="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微软雅黑" panose="020B0503020204020204" charset="-122"/>
                    <a:ea typeface="微软雅黑" panose="020B0503020204020204" charset="-122"/>
                    <a:cs typeface="Times New Roman Regular" panose="02020503050405090304" charset="0"/>
                  </a:rPr>
                  <a:t>P2:10 pallets</a:t>
                </a:r>
                <a:endParaRPr lang="en-US" altLang="zh-CN" sz="1200" b="1">
                  <a:latin typeface="微软雅黑" panose="020B0503020204020204" charset="-122"/>
                  <a:ea typeface="微软雅黑" panose="020B0503020204020204" charset="-122"/>
                  <a:cs typeface="Times New Roman Regular" panose="02020503050405090304" charset="0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13058" y="7208"/>
                <a:ext cx="1737" cy="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微软雅黑" panose="020B0503020204020204" charset="-122"/>
                    <a:ea typeface="微软雅黑" panose="020B0503020204020204" charset="-122"/>
                    <a:cs typeface="Times New Roman Regular" panose="02020503050405090304" charset="0"/>
                  </a:rPr>
                  <a:t>P6:6 pallets</a:t>
                </a:r>
                <a:endParaRPr lang="en-US" altLang="zh-CN" sz="1200" b="1">
                  <a:latin typeface="微软雅黑" panose="020B0503020204020204" charset="-122"/>
                  <a:ea typeface="微软雅黑" panose="020B0503020204020204" charset="-122"/>
                  <a:cs typeface="Times New Roman Regular" panose="02020503050405090304" charset="0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15397" y="2537"/>
                <a:ext cx="1737" cy="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微软雅黑" panose="020B0503020204020204" charset="-122"/>
                    <a:ea typeface="微软雅黑" panose="020B0503020204020204" charset="-122"/>
                    <a:cs typeface="Times New Roman Regular" panose="02020503050405090304" charset="0"/>
                  </a:rPr>
                  <a:t>P3:5 pallets</a:t>
                </a:r>
                <a:endParaRPr lang="en-US" altLang="zh-CN" sz="1200" b="1">
                  <a:latin typeface="微软雅黑" panose="020B0503020204020204" charset="-122"/>
                  <a:ea typeface="微软雅黑" panose="020B0503020204020204" charset="-122"/>
                  <a:cs typeface="Times New Roman Regular" panose="02020503050405090304" charset="0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17232" y="5885"/>
                <a:ext cx="1737" cy="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微软雅黑" panose="020B0503020204020204" charset="-122"/>
                    <a:ea typeface="微软雅黑" panose="020B0503020204020204" charset="-122"/>
                    <a:cs typeface="Times New Roman Regular" panose="02020503050405090304" charset="0"/>
                  </a:rPr>
                  <a:t>Pn:8 pallets</a:t>
                </a:r>
                <a:endParaRPr lang="en-US" altLang="zh-CN" sz="1200" b="1">
                  <a:latin typeface="微软雅黑" panose="020B0503020204020204" charset="-122"/>
                  <a:ea typeface="微软雅黑" panose="020B0503020204020204" charset="-122"/>
                  <a:cs typeface="Times New Roman Regular" panose="02020503050405090304" charset="0"/>
                </a:endParaRPr>
              </a:p>
            </p:txBody>
          </p:sp>
        </p:grpSp>
        <p:sp>
          <p:nvSpPr>
            <p:cNvPr id="81" name="矩形 80"/>
            <p:cNvSpPr/>
            <p:nvPr/>
          </p:nvSpPr>
          <p:spPr>
            <a:xfrm>
              <a:off x="8961" y="1919"/>
              <a:ext cx="8296" cy="5623"/>
            </a:xfrm>
            <a:prstGeom prst="rect">
              <a:avLst/>
            </a:prstGeom>
            <a:noFill/>
            <a:ln w="1905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</a:gradFill>
              <a:prstDash val="dash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961" y="191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微软雅黑" panose="020B0503020204020204" charset="-122"/>
                  <a:ea typeface="微软雅黑" panose="020B0503020204020204" charset="-122"/>
                </a:rPr>
                <a:t>HW Industrial Park</a:t>
              </a:r>
              <a:endParaRPr lang="en-US" altLang="zh-CN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6362700" y="5090795"/>
            <a:ext cx="5507990" cy="1242060"/>
          </a:xfrm>
          <a:prstGeom prst="rect">
            <a:avLst/>
          </a:prstGeom>
          <a:pattFill prst="pct20">
            <a:fgClr>
              <a:srgbClr val="FF7979"/>
            </a:fgClr>
            <a:bgClr>
              <a:schemeClr val="bg1"/>
            </a:bgClr>
          </a:pattFill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62065" y="2759710"/>
            <a:ext cx="5508625" cy="2242820"/>
          </a:xfrm>
          <a:prstGeom prst="rect">
            <a:avLst/>
          </a:prstGeom>
          <a:pattFill prst="pct20">
            <a:fgClr>
              <a:srgbClr val="92D050"/>
            </a:fgClr>
            <a:bgClr>
              <a:schemeClr val="bg1"/>
            </a:bgClr>
          </a:pattFill>
          <a:ln w="12700" cmpd="sng">
            <a:solidFill>
              <a:srgbClr val="92D050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662305" y="5937885"/>
            <a:ext cx="5433695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上图描述了一个订单在上午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9:00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生成，包含需要从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F5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运送到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F4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的货物。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73570" y="2265045"/>
            <a:ext cx="4338955" cy="427990"/>
          </a:xfrm>
          <a:prstGeom prst="rect">
            <a:avLst/>
          </a:prstGeom>
          <a:pattFill prst="pct20">
            <a:fgClr>
              <a:srgbClr val="E495F8"/>
            </a:fgClr>
            <a:bgClr>
              <a:schemeClr val="bg1"/>
            </a:bgClr>
          </a:pattFill>
          <a:ln w="12700" cmpd="sng">
            <a:solidFill>
              <a:srgbClr val="660874"/>
            </a:solidFill>
            <a:prstDash val="lgDashDot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308261" y="1103696"/>
            <a:ext cx="5650230" cy="5207635"/>
            <a:chOff x="3151676" y="1532956"/>
            <a:chExt cx="5650230" cy="5207635"/>
          </a:xfrm>
        </p:grpSpPr>
        <p:sp>
          <p:nvSpPr>
            <p:cNvPr id="65" name="矩形 64"/>
            <p:cNvSpPr/>
            <p:nvPr/>
          </p:nvSpPr>
          <p:spPr>
            <a:xfrm>
              <a:off x="3151676" y="1532956"/>
              <a:ext cx="140462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87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问题描述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87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矩形 65"/>
                <p:cNvSpPr/>
                <p:nvPr/>
              </p:nvSpPr>
              <p:spPr>
                <a:xfrm>
                  <a:off x="3167551" y="1915226"/>
                  <a:ext cx="5634355" cy="48253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DPDP</a:t>
                  </a:r>
                  <a:r>
                    <a:rPr lang="zh-CN" altLang="en-US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的目标是调度车辆服务动态生成的订单，通过将所需货物从起点运输到目的地。</a:t>
                  </a:r>
                  <a:endParaRPr lang="zh-CN" altLang="en-US" sz="160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sym typeface="+mn-ea"/>
                  </a:endParaRPr>
                </a:p>
                <a:p>
                  <a:pPr indent="0" algn="ct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600" b="1" noProof="0" dirty="0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目标是最小化订单的超时和车辆的平均行驶距离</a:t>
                  </a:r>
                  <a:endParaRPr lang="zh-CN" altLang="en-US" sz="160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sym typeface="+mn-ea"/>
                  </a:endParaRPr>
                </a:p>
                <a:p>
                  <a:pPr indent="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sym typeface="+mn-ea"/>
                    </a:rPr>
                    <a:t>输入：</a:t>
                  </a:r>
                  <a:endParaRPr lang="en-US" altLang="zh-CN" sz="2000" b="1" noProof="0" dirty="0">
                    <a:ln>
                      <a:noFill/>
                    </a:ln>
                    <a:solidFill>
                      <a:srgbClr val="660874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sym typeface="+mn-ea"/>
                  </a:endParaRPr>
                </a:p>
                <a:p>
                  <a:pPr indent="0" fontAlgn="auto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  1、</a:t>
                  </a:r>
                  <a:r>
                    <a:rPr lang="zh-CN" altLang="en-US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一张道路网络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G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F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A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)</m:t>
                      </m:r>
                    </m:oMath>
                  </a14:m>
                  <a:r>
                    <a:rPr lang="zh-CN" altLang="en-US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，</a:t>
                  </a:r>
                  <a:r>
                    <a:rPr lang="en-US" altLang="zh-CN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F</a:t>
                  </a:r>
                  <a:r>
                    <a:rPr lang="zh-CN" altLang="en-US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为工厂的点集合，</a:t>
                  </a:r>
                  <a:r>
                    <a:rPr lang="en-US" altLang="zh-CN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A</a:t>
                  </a:r>
                  <a:r>
                    <a:rPr lang="zh-CN" altLang="en-US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是弧集</a:t>
                  </a:r>
                  <a:endParaRPr lang="zh-CN" altLang="en-US" sz="160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sym typeface="+mn-ea"/>
                  </a:endParaRPr>
                </a:p>
                <a:p>
                  <a:pPr indent="0" fontAlgn="auto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  2、</a:t>
                  </a:r>
                  <a:r>
                    <a:rPr lang="zh-CN" altLang="en-US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一个订单集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O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={</m:t>
                      </m:r>
                      <m:sSub>
                        <m:sSubPr>
                          <m:ctrlPr>
                            <a:rPr lang="en-US" altLang="zh-CN" sz="1600" i="1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charset="-122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600" i="1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charset="-122"/>
                              <a:cs typeface="DejaVu Math TeX Gyre" panose="02000503000000000000" charset="0"/>
                              <a:sym typeface="+mn-ea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600" i="1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charset="-122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｜</m:t>
                      </m:r>
                      <m:r>
                        <m:rPr>
                          <m:sty m:val="p"/>
                        </m:rP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i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1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,···,</m:t>
                      </m:r>
                      <m:r>
                        <m:rPr>
                          <m:sty m:val="p"/>
                        </m:rP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N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}</m:t>
                      </m:r>
                    </m:oMath>
                  </a14:m>
                  <a:endParaRPr lang="en-US" altLang="zh-CN" sz="160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sym typeface="+mn-ea"/>
                  </a:endParaRPr>
                </a:p>
                <a:p>
                  <a:pPr indent="0" fontAlgn="auto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  3、</a:t>
                  </a:r>
                  <a:r>
                    <a:rPr lang="zh-CN" altLang="en-US" sz="160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sym typeface="+mn-ea"/>
                    </a:rPr>
                    <a:t>一个同质车辆车队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V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={</m:t>
                      </m:r>
                      <m:sSub>
                        <m:sSubPr>
                          <m:ctrlPr>
                            <a:rPr lang="en-US" altLang="zh-CN" sz="1600" i="1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charset="-122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600" i="1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charset="-122"/>
                              <a:cs typeface="DejaVu Math TeX Gyre" panose="02000503000000000000" charset="0"/>
                              <a:sym typeface="+mn-ea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i="1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charset="-122"/>
                              <a:cs typeface="DejaVu Math TeX Gyre" panose="02000503000000000000" charset="0"/>
                              <a:sym typeface="+mn-ea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｜</m:t>
                      </m:r>
                      <m:r>
                        <m:rPr>
                          <m:sty m:val="p"/>
                        </m:rP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k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1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,···,</m:t>
                      </m:r>
                      <m:r>
                        <m:rPr>
                          <m:sty m:val="p"/>
                        </m:rP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K</m:t>
                      </m:r>
                      <m:r>
                        <a:rPr lang="en-US" altLang="zh-CN" sz="1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}</m:t>
                      </m:r>
                    </m:oMath>
                  </a14:m>
                  <a:endParaRPr lang="zh-CN" altLang="en-US" sz="160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sym typeface="+mn-ea"/>
                  </a:endParaRPr>
                </a:p>
                <a:p>
                  <a:pPr indent="0" fontAlgn="auto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cs typeface="+mn-cs"/>
                      <a:sym typeface="+mn-ea"/>
                    </a:rPr>
                    <a:t>  4、M</a:t>
                  </a: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cs typeface="+mn-cs"/>
                      <a:sym typeface="+mn-ea"/>
                    </a:rPr>
                    <a:t>个节点（工厂）</a:t>
                  </a:r>
                  <a14:m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{</m:t>
                      </m:r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charset="-122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charset="-122"/>
                              <a:cs typeface="DejaVu Math TeX Gyre" panose="02000503000000000000" charset="0"/>
                              <a:sym typeface="+mn-ea"/>
                            </a:rPr>
                            <m:t>𝐹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charset="-122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｜</m:t>
                      </m:r>
                      <m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𝑖</m:t>
                      </m:r>
                      <m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1</m:t>
                      </m:r>
                      <m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,···,</m:t>
                      </m:r>
                      <m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𝑀</m:t>
                      </m:r>
                      <m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charset="-122"/>
                          <a:cs typeface="DejaVu Math TeX Gyre" panose="02000503000000000000" charset="0"/>
                          <a:sym typeface="+mn-ea"/>
                        </a:rPr>
                        <m:t>}</m:t>
                      </m:r>
                    </m:oMath>
                  </a14:m>
                  <a:endPara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  <a:sym typeface="+mn-ea"/>
                  </a:endParaRPr>
                </a:p>
                <a:p>
                  <a:pPr indent="0" fontAlgn="auto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cs typeface="+mn-cs"/>
                      <a:sym typeface="+mn-ea"/>
                    </a:rPr>
                    <a:t>  5、</a:t>
                  </a: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cs typeface="+mn-cs"/>
                      <a:sym typeface="+mn-ea"/>
                    </a:rPr>
                    <a:t>码头靠近时间和装卸时间</a:t>
                  </a:r>
                  <a:endPara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  <a:sym typeface="+mn-ea"/>
                  </a:endParaRPr>
                </a:p>
                <a:p>
                  <a:pPr indent="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zh-CN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0874"/>
                      </a:solidFill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cs typeface="+mn-cs"/>
                      <a:sym typeface="+mn-ea"/>
                    </a:rPr>
                    <a:t> </a:t>
                  </a:r>
                  <a:endParaRPr kumimoji="0" lang="zh-CN" alt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0874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  <a:sym typeface="+mn-ea"/>
                  </a:endParaRPr>
                </a:p>
                <a:p>
                  <a:pPr indent="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  <a:sym typeface="+mn-ea"/>
                    </a:rPr>
                    <a:t>输出：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0874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  <a:sym typeface="+mn-ea"/>
                  </a:endParaRPr>
                </a:p>
                <a:p>
                  <a:pPr indent="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cs typeface="+mn-cs"/>
                      <a:sym typeface="+mn-ea"/>
                    </a:rPr>
                    <a:t>  1</a:t>
                  </a: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cs typeface="+mn-cs"/>
                      <a:sym typeface="+mn-ea"/>
                    </a:rPr>
                    <a:t>、订单的分配方案，即把订单分配给哪辆车承担运输任务；</a:t>
                  </a: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cs typeface="+mn-cs"/>
                      <a:sym typeface="+mn-ea"/>
                    </a:rPr>
                    <a:t>    </a:t>
                  </a:r>
                  <a:endPara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  <a:sym typeface="+mn-ea"/>
                  </a:endParaRPr>
                </a:p>
                <a:p>
                  <a:pPr indent="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cs typeface="+mn-cs"/>
                      <a:sym typeface="+mn-ea"/>
                    </a:rPr>
                    <a:t>  2</a:t>
                  </a: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/>
                      <a:ea typeface="微软雅黑 Light" panose="020B0502040204020203" charset="-122"/>
                      <a:cs typeface="+mn-cs"/>
                      <a:sym typeface="+mn-ea"/>
                    </a:rPr>
                    <a:t>、车辆的路径规划，即规划每辆车的运行路径。</a:t>
                  </a:r>
                  <a:endPara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  <a:sym typeface="+mn-ea"/>
                  </a:endParaRPr>
                </a:p>
              </p:txBody>
            </p:sp>
          </mc:Choice>
          <mc:Fallback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7551" y="1915226"/>
                  <a:ext cx="5634355" cy="4825365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0" name="直接连接符 79"/>
          <p:cNvCxnSpPr/>
          <p:nvPr/>
        </p:nvCxnSpPr>
        <p:spPr>
          <a:xfrm>
            <a:off x="659130" y="5925820"/>
            <a:ext cx="5342890" cy="0"/>
          </a:xfrm>
          <a:prstGeom prst="line">
            <a:avLst/>
          </a:prstGeom>
          <a:ln w="19050" cap="flat" cmpd="sng" algn="ctr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84200" y="1143635"/>
            <a:ext cx="5511800" cy="4631690"/>
            <a:chOff x="920" y="1801"/>
            <a:chExt cx="8680" cy="7294"/>
          </a:xfrm>
        </p:grpSpPr>
        <p:sp>
          <p:nvSpPr>
            <p:cNvPr id="6" name="矩形 5"/>
            <p:cNvSpPr/>
            <p:nvPr/>
          </p:nvSpPr>
          <p:spPr>
            <a:xfrm>
              <a:off x="920" y="1801"/>
              <a:ext cx="8670" cy="7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1" descr="IMG_256"/>
            <p:cNvPicPr>
              <a:picLocks noChangeAspect="1"/>
            </p:cNvPicPr>
            <p:nvPr/>
          </p:nvPicPr>
          <p:blipFill>
            <a:blip r:embed="rId8"/>
            <a:srcRect r="33587"/>
            <a:stretch>
              <a:fillRect/>
            </a:stretch>
          </p:blipFill>
          <p:spPr>
            <a:xfrm>
              <a:off x="1044" y="1886"/>
              <a:ext cx="8556" cy="53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图片 1" descr="IMG_256"/>
            <p:cNvPicPr>
              <a:picLocks noChangeAspect="1"/>
            </p:cNvPicPr>
            <p:nvPr/>
          </p:nvPicPr>
          <p:blipFill>
            <a:blip r:embed="rId8"/>
            <a:srcRect l="71003" t="17590" r="10269" b="46661"/>
            <a:stretch>
              <a:fillRect/>
            </a:stretch>
          </p:blipFill>
          <p:spPr>
            <a:xfrm>
              <a:off x="2187" y="6962"/>
              <a:ext cx="2630" cy="209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1" descr="IMG_256"/>
            <p:cNvPicPr>
              <a:picLocks noChangeAspect="1"/>
            </p:cNvPicPr>
            <p:nvPr/>
          </p:nvPicPr>
          <p:blipFill>
            <a:blip r:embed="rId8"/>
            <a:srcRect l="70222" t="55076" r="1008" b="18920"/>
            <a:stretch>
              <a:fillRect/>
            </a:stretch>
          </p:blipFill>
          <p:spPr>
            <a:xfrm>
              <a:off x="4794" y="7526"/>
              <a:ext cx="4050" cy="152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8" name="组合 7"/>
          <p:cNvGrpSpPr/>
          <p:nvPr/>
        </p:nvGrpSpPr>
        <p:grpSpPr>
          <a:xfrm>
            <a:off x="860933" y="335915"/>
            <a:ext cx="3007360" cy="543560"/>
            <a:chOff x="1321" y="530"/>
            <a:chExt cx="4736" cy="856"/>
          </a:xfrm>
        </p:grpSpPr>
        <p:sp>
          <p:nvSpPr>
            <p:cNvPr id="9" name="文本框 8"/>
            <p:cNvSpPr txBox="1"/>
            <p:nvPr/>
          </p:nvSpPr>
          <p:spPr>
            <a:xfrm>
              <a:off x="1321" y="530"/>
              <a:ext cx="4736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1.</a:t>
              </a: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研究背景及问题介绍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Research Background and Problem Introduction</a:t>
              </a:r>
              <a:endPara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  <a:sym typeface="+mn-ea"/>
              </a:endParaRPr>
            </a:p>
          </p:txBody>
        </p:sp>
      </p:grpSp>
      <p:sp>
        <p:nvSpPr>
          <p:cNvPr id="13" name="右箭头 12"/>
          <p:cNvSpPr/>
          <p:nvPr/>
        </p:nvSpPr>
        <p:spPr>
          <a:xfrm>
            <a:off x="6490970" y="2386965"/>
            <a:ext cx="482600" cy="180340"/>
          </a:xfrm>
          <a:prstGeom prst="rightArrow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10800000">
            <a:off x="11312525" y="2386965"/>
            <a:ext cx="482600" cy="180340"/>
          </a:xfrm>
          <a:prstGeom prst="rightArrow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408940" y="116522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87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约束条件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66087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0933" y="335915"/>
            <a:ext cx="3007360" cy="543560"/>
            <a:chOff x="1321" y="530"/>
            <a:chExt cx="4736" cy="856"/>
          </a:xfrm>
        </p:grpSpPr>
        <p:sp>
          <p:nvSpPr>
            <p:cNvPr id="4" name="文本框 3"/>
            <p:cNvSpPr txBox="1"/>
            <p:nvPr/>
          </p:nvSpPr>
          <p:spPr>
            <a:xfrm>
              <a:off x="1321" y="530"/>
              <a:ext cx="4736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1.</a:t>
              </a: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研究背景及问题介绍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Research Background and Problem Introduction</a:t>
              </a:r>
              <a:endPara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  <a:sym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08940" y="1633220"/>
            <a:ext cx="11632565" cy="4756785"/>
            <a:chOff x="644" y="2652"/>
            <a:chExt cx="18319" cy="7491"/>
          </a:xfrm>
        </p:grpSpPr>
        <p:sp>
          <p:nvSpPr>
            <p:cNvPr id="66" name="矩形 65"/>
            <p:cNvSpPr/>
            <p:nvPr/>
          </p:nvSpPr>
          <p:spPr>
            <a:xfrm>
              <a:off x="6039" y="2652"/>
              <a:ext cx="5495" cy="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0" fontAlgn="auto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/>
                <a:t>所有订单</a:t>
              </a:r>
              <a:r>
                <a:rPr lang="zh-CN" altLang="en-US" sz="1600" b="1"/>
                <a:t>都要实现</a:t>
              </a:r>
              <a:endParaRPr lang="zh-CN" altLang="en-US" sz="1600" b="1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025" y="3357"/>
              <a:ext cx="5153" cy="80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ym typeface="+mn-ea"/>
                </a:rPr>
                <a:t>订单必须</a:t>
              </a:r>
              <a:r>
                <a:rPr lang="zh-CN" altLang="en-US" sz="1600" b="1" dirty="0">
                  <a:sym typeface="+mn-ea"/>
                </a:rPr>
                <a:t>在承诺的完成时间内</a:t>
              </a:r>
              <a:r>
                <a:rPr lang="zh-CN" altLang="en-US" sz="1600" dirty="0">
                  <a:sym typeface="+mn-ea"/>
                </a:rPr>
                <a:t>完成</a:t>
              </a:r>
              <a:endParaRPr lang="zh-CN" altLang="en-US" sz="1600" dirty="0"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24" y="4233"/>
              <a:ext cx="6540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>
                  <a:sym typeface="+mn-ea"/>
                </a:rPr>
                <a:t>只有当订单</a:t>
              </a:r>
              <a:r>
                <a:rPr lang="zh-CN" altLang="en-US" sz="1600" b="1">
                  <a:sym typeface="+mn-ea"/>
                </a:rPr>
                <a:t>超过车辆的装载能力</a:t>
              </a:r>
              <a:r>
                <a:rPr lang="zh-CN" altLang="en-US" sz="1600">
                  <a:sym typeface="+mn-ea"/>
                </a:rPr>
                <a:t>时，才允许</a:t>
              </a:r>
              <a:r>
                <a:rPr lang="zh-CN" altLang="en-US" sz="1600" b="1">
                  <a:sym typeface="+mn-ea"/>
                </a:rPr>
                <a:t>拆分</a:t>
              </a:r>
              <a:r>
                <a:rPr lang="zh-CN" altLang="en-US" sz="1600">
                  <a:sym typeface="+mn-ea"/>
                </a:rPr>
                <a:t>。订单的最小单位不允许拆分</a:t>
              </a:r>
              <a:endParaRPr lang="zh-CN" altLang="en-US" sz="1600"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01" y="5630"/>
              <a:ext cx="6624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>
                  <a:sym typeface="+mn-ea"/>
                </a:rPr>
                <a:t>对于每辆车vk，装载货物的</a:t>
              </a:r>
              <a:r>
                <a:rPr lang="zh-CN" altLang="en-US" sz="1600" b="1">
                  <a:sym typeface="+mn-ea"/>
                </a:rPr>
                <a:t>总容量不能超过最大装载能力Q</a:t>
              </a:r>
              <a:endParaRPr lang="zh-CN" altLang="en-US" sz="1600" b="1"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569" y="6334"/>
              <a:ext cx="4940" cy="80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>
                  <a:sym typeface="+mn-ea"/>
                </a:rPr>
                <a:t>例如，</a:t>
              </a:r>
              <a:r>
                <a:rPr lang="en-US" altLang="zh-CN" sz="1600">
                  <a:sym typeface="+mn-ea"/>
                </a:rPr>
                <a:t>8:30-12:00</a:t>
              </a:r>
              <a:r>
                <a:rPr lang="zh-CN" altLang="en-US" sz="1600">
                  <a:sym typeface="+mn-ea"/>
                </a:rPr>
                <a:t>，</a:t>
              </a:r>
              <a:r>
                <a:rPr lang="en-US" altLang="zh-CN" sz="1600">
                  <a:sym typeface="+mn-ea"/>
                </a:rPr>
                <a:t>13:30-18:00</a:t>
              </a:r>
              <a:endParaRPr lang="zh-CN" altLang="en-US" sz="1600"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001" y="7178"/>
              <a:ext cx="1282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>
                  <a:sym typeface="+mn-ea"/>
                </a:rPr>
                <a:t>例如，如果订单</a:t>
              </a:r>
              <a:r>
                <a:rPr lang="en-US" altLang="zh-CN" sz="1600">
                  <a:sym typeface="+mn-ea"/>
                </a:rPr>
                <a:t>o1</a:t>
              </a:r>
              <a:r>
                <a:rPr lang="zh-CN" altLang="en-US" sz="1600">
                  <a:sym typeface="+mn-ea"/>
                </a:rPr>
                <a:t>和</a:t>
              </a:r>
              <a:r>
                <a:rPr lang="en-US" altLang="zh-CN" sz="1600">
                  <a:sym typeface="+mn-ea"/>
                </a:rPr>
                <a:t>o2</a:t>
              </a:r>
              <a:r>
                <a:rPr lang="zh-CN" altLang="en-US" sz="1600">
                  <a:sym typeface="+mn-ea"/>
                </a:rPr>
                <a:t>被分配给同一辆车</a:t>
              </a:r>
              <a:r>
                <a:rPr lang="en-US" altLang="zh-CN" sz="1600">
                  <a:sym typeface="+mn-ea"/>
                </a:rPr>
                <a:t>vk</a:t>
              </a:r>
              <a:r>
                <a:rPr lang="zh-CN" altLang="en-US" sz="1600">
                  <a:sym typeface="+mn-ea"/>
                </a:rPr>
                <a:t>，其中</a:t>
              </a:r>
              <a:r>
                <a:rPr lang="en-US" altLang="zh-CN" sz="1600">
                  <a:sym typeface="+mn-ea"/>
                </a:rPr>
                <a:t>o1</a:t>
              </a:r>
              <a:r>
                <a:rPr lang="zh-CN" altLang="en-US" sz="1600">
                  <a:sym typeface="+mn-ea"/>
                </a:rPr>
                <a:t>的提货和交货节点分别为</a:t>
              </a:r>
              <a:r>
                <a:rPr lang="en-US" altLang="zh-CN" sz="1600">
                  <a:sym typeface="+mn-ea"/>
                </a:rPr>
                <a:t>F1</a:t>
              </a:r>
              <a:r>
                <a:rPr lang="zh-CN" altLang="en-US" sz="1600">
                  <a:sym typeface="+mn-ea"/>
                </a:rPr>
                <a:t>和</a:t>
              </a:r>
              <a:r>
                <a:rPr lang="en-US" altLang="zh-CN" sz="1600">
                  <a:sym typeface="+mn-ea"/>
                </a:rPr>
                <a:t>F2</a:t>
              </a:r>
              <a:r>
                <a:rPr lang="zh-CN" altLang="en-US" sz="1600">
                  <a:sym typeface="+mn-ea"/>
                </a:rPr>
                <a:t>，而</a:t>
              </a:r>
              <a:r>
                <a:rPr lang="en-US" altLang="zh-CN" sz="1600">
                  <a:sym typeface="+mn-ea"/>
                </a:rPr>
                <a:t>o2</a:t>
              </a:r>
              <a:r>
                <a:rPr lang="zh-CN" altLang="en-US" sz="1600">
                  <a:sym typeface="+mn-ea"/>
                </a:rPr>
                <a:t>的提货和交货节点分别为</a:t>
              </a:r>
              <a:r>
                <a:rPr lang="en-US" altLang="zh-CN" sz="1600">
                  <a:sym typeface="+mn-ea"/>
                </a:rPr>
                <a:t>F3</a:t>
              </a:r>
              <a:r>
                <a:rPr lang="zh-CN" altLang="en-US" sz="1600">
                  <a:sym typeface="+mn-ea"/>
                </a:rPr>
                <a:t>和</a:t>
              </a:r>
              <a:r>
                <a:rPr lang="en-US" altLang="zh-CN" sz="1600">
                  <a:sym typeface="+mn-ea"/>
                </a:rPr>
                <a:t>F4</a:t>
              </a:r>
              <a:r>
                <a:rPr lang="zh-CN" altLang="en-US" sz="1600">
                  <a:sym typeface="+mn-ea"/>
                </a:rPr>
                <a:t>，那么路线计划</a:t>
              </a:r>
              <a:r>
                <a:rPr lang="en-US" altLang="zh-CN" sz="1600" b="1">
                  <a:sym typeface="+mn-ea"/>
                </a:rPr>
                <a:t>{F1, F3, F2, F4}</a:t>
              </a:r>
              <a:r>
                <a:rPr lang="zh-CN" altLang="en-US" sz="1600" b="1">
                  <a:sym typeface="+mn-ea"/>
                </a:rPr>
                <a:t>违反了</a:t>
              </a:r>
              <a:r>
                <a:rPr lang="en-US" altLang="zh-CN" sz="1600" b="1">
                  <a:sym typeface="+mn-ea"/>
                </a:rPr>
                <a:t>LIFO</a:t>
              </a:r>
              <a:r>
                <a:rPr lang="zh-CN" altLang="en-US" sz="1600" b="1">
                  <a:sym typeface="+mn-ea"/>
                </a:rPr>
                <a:t>约束</a:t>
              </a:r>
              <a:r>
                <a:rPr lang="zh-CN" altLang="en-US" sz="1600">
                  <a:sym typeface="+mn-ea"/>
                </a:rPr>
                <a:t>，而</a:t>
              </a:r>
              <a:r>
                <a:rPr lang="en-US" altLang="zh-CN" sz="1600" b="1">
                  <a:sym typeface="+mn-ea"/>
                </a:rPr>
                <a:t>{F1, F3, F4, F2}</a:t>
              </a:r>
              <a:r>
                <a:rPr lang="zh-CN" altLang="en-US" sz="1600" b="1">
                  <a:sym typeface="+mn-ea"/>
                </a:rPr>
                <a:t>不违反</a:t>
              </a:r>
              <a:r>
                <a:rPr lang="zh-CN" altLang="en-US" sz="1600">
                  <a:sym typeface="+mn-ea"/>
                </a:rPr>
                <a:t>。</a:t>
              </a:r>
              <a:endParaRPr lang="zh-CN" altLang="en-US" sz="1600"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952" y="8572"/>
              <a:ext cx="12841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>
                  <a:sym typeface="+mn-ea"/>
                </a:rPr>
                <a:t>例如，如果节点有</a:t>
              </a:r>
              <a:r>
                <a:rPr lang="en-US" altLang="zh-CN" sz="1600">
                  <a:sym typeface="+mn-ea"/>
                </a:rPr>
                <a:t>3</a:t>
              </a:r>
              <a:r>
                <a:rPr lang="zh-CN" altLang="en-US" sz="1600">
                  <a:sym typeface="+mn-ea"/>
                </a:rPr>
                <a:t>个货物码头，</a:t>
              </a:r>
              <a:r>
                <a:rPr lang="en-US" altLang="zh-CN" sz="1600">
                  <a:sym typeface="+mn-ea"/>
                </a:rPr>
                <a:t>4</a:t>
              </a:r>
              <a:r>
                <a:rPr lang="zh-CN" altLang="en-US" sz="1600">
                  <a:sym typeface="+mn-ea"/>
                </a:rPr>
                <a:t>辆车到达，则</a:t>
              </a:r>
              <a:r>
                <a:rPr lang="zh-CN" altLang="en-US" sz="1600" b="1">
                  <a:sym typeface="+mn-ea"/>
                </a:rPr>
                <a:t>最后一辆车必须等待直到有一个码头空闲</a:t>
              </a:r>
              <a:endParaRPr lang="zh-CN" altLang="en-US" sz="1600" b="1"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964" y="9160"/>
              <a:ext cx="12611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>
                  <a:sym typeface="+mn-ea"/>
                </a:rPr>
                <a:t>如果多个车辆同时到达同一节点，而该节点只有一个空闲货物码头，</a:t>
              </a:r>
              <a:r>
                <a:rPr lang="zh-CN" altLang="en-US" sz="1600" b="1">
                  <a:sym typeface="+mn-ea"/>
                </a:rPr>
                <a:t>则节点将随机选择一辆车进行装卸</a:t>
              </a:r>
              <a:r>
                <a:rPr lang="zh-CN" altLang="en-US" sz="1600">
                  <a:sym typeface="+mn-ea"/>
                </a:rPr>
                <a:t>。注意，以上情况在现实中不会发生，但在模拟环境中可能会出现</a:t>
              </a:r>
              <a:endParaRPr lang="zh-CN" altLang="en-US" sz="1600">
                <a:sym typeface="+mn-ea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994" y="2754"/>
              <a:ext cx="0" cy="7372"/>
            </a:xfrm>
            <a:prstGeom prst="line">
              <a:avLst/>
            </a:prstGeom>
            <a:ln>
              <a:solidFill>
                <a:srgbClr val="8E4BA7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2562" y="4218"/>
              <a:ext cx="6270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>
                  <a:sym typeface="+mn-ea"/>
                </a:rPr>
                <a:t>例如，如果一个订单包含</a:t>
              </a:r>
              <a:r>
                <a:rPr lang="en-US" altLang="zh-CN" sz="1600">
                  <a:sym typeface="+mn-ea"/>
                </a:rPr>
                <a:t>13</a:t>
              </a:r>
              <a:r>
                <a:rPr lang="zh-CN" altLang="en-US" sz="1600">
                  <a:sym typeface="+mn-ea"/>
                </a:rPr>
                <a:t>个标准货盘、</a:t>
              </a:r>
              <a:r>
                <a:rPr lang="en-US" altLang="zh-CN" sz="1600">
                  <a:sym typeface="+mn-ea"/>
                </a:rPr>
                <a:t>7</a:t>
              </a:r>
              <a:r>
                <a:rPr lang="zh-CN" altLang="en-US" sz="1600">
                  <a:sym typeface="+mn-ea"/>
                </a:rPr>
                <a:t>个小货盘和</a:t>
              </a:r>
              <a:r>
                <a:rPr lang="en-US" altLang="zh-CN" sz="1600">
                  <a:sym typeface="+mn-ea"/>
                </a:rPr>
                <a:t>1</a:t>
              </a:r>
              <a:r>
                <a:rPr lang="zh-CN" altLang="en-US" sz="1600">
                  <a:sym typeface="+mn-ea"/>
                </a:rPr>
                <a:t>个箱子，那么最小的单位是</a:t>
              </a:r>
              <a:r>
                <a:rPr lang="en-US" altLang="zh-CN" sz="1600">
                  <a:sym typeface="+mn-ea"/>
                </a:rPr>
                <a:t>1</a:t>
              </a:r>
              <a:r>
                <a:rPr lang="zh-CN" altLang="en-US" sz="1600">
                  <a:sym typeface="+mn-ea"/>
                </a:rPr>
                <a:t>个标准货盘、</a:t>
              </a:r>
              <a:r>
                <a:rPr lang="en-US" altLang="zh-CN" sz="1600">
                  <a:sym typeface="+mn-ea"/>
                </a:rPr>
                <a:t>1</a:t>
              </a:r>
              <a:r>
                <a:rPr lang="zh-CN" altLang="en-US" sz="1600">
                  <a:sym typeface="+mn-ea"/>
                </a:rPr>
                <a:t>个小货盘或</a:t>
              </a:r>
              <a:r>
                <a:rPr lang="en-US" altLang="zh-CN" sz="1600">
                  <a:sym typeface="+mn-ea"/>
                </a:rPr>
                <a:t>1</a:t>
              </a:r>
              <a:r>
                <a:rPr lang="zh-CN" altLang="en-US" sz="1600">
                  <a:sym typeface="+mn-ea"/>
                </a:rPr>
                <a:t>个箱子</a:t>
              </a:r>
              <a:endParaRPr lang="zh-CN" altLang="en-US" sz="1600"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563" y="5643"/>
              <a:ext cx="64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sym typeface="+mn-ea"/>
                </a:rPr>
                <a:t>例如，每辆车最多可装载12个标准货盘</a:t>
              </a:r>
              <a:endParaRPr lang="zh-CN" altLang="en-US" sz="1600">
                <a:sym typeface="+mn-ea"/>
              </a:endParaRPr>
            </a:p>
            <a:p>
              <a:endParaRPr lang="zh-CN" altLang="en-US" sz="1600"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562" y="3348"/>
              <a:ext cx="5804" cy="80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>
                  <a:sym typeface="+mn-ea"/>
                </a:rPr>
                <a:t>例如</a:t>
              </a:r>
              <a:r>
                <a:rPr lang="en-US" altLang="zh-CN" sz="1600">
                  <a:sym typeface="+mn-ea"/>
                </a:rPr>
                <a:t>4</a:t>
              </a:r>
              <a:r>
                <a:rPr lang="zh-CN" altLang="en-US" sz="1600">
                  <a:sym typeface="+mn-ea"/>
                </a:rPr>
                <a:t>小时，否则将发生罚款</a:t>
              </a:r>
              <a:endParaRPr lang="zh-CN" altLang="en-US" sz="1600">
                <a:sym typeface="+mn-ea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60" y="2861"/>
              <a:ext cx="5073" cy="7052"/>
              <a:chOff x="471" y="2589"/>
              <a:chExt cx="5073" cy="7052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765" y="2589"/>
                <a:ext cx="2481" cy="550"/>
              </a:xfrm>
              <a:prstGeom prst="rect">
                <a:avLst/>
              </a:prstGeom>
              <a:solidFill>
                <a:srgbClr val="660874">
                  <a:alpha val="2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algn="l"/>
                <a:r>
                  <a:rPr lang="zh-CN" altLang="en-US"/>
                  <a:t>订单履行约束</a:t>
                </a:r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611" y="4257"/>
                <a:ext cx="2635" cy="580"/>
              </a:xfrm>
              <a:prstGeom prst="rect">
                <a:avLst/>
              </a:prstGeom>
              <a:solidFill>
                <a:srgbClr val="FF7979">
                  <a:alpha val="20000"/>
                </a:srgbClr>
              </a:solidFill>
              <a:ln w="28575" cmpd="sng">
                <a:solidFill>
                  <a:srgbClr val="FF7979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/>
                  <a:t>订单拆分约束</a:t>
                </a:r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18" y="5459"/>
                <a:ext cx="3181" cy="580"/>
              </a:xfrm>
              <a:prstGeom prst="rect">
                <a:avLst/>
              </a:prstGeom>
              <a:solidFill>
                <a:srgbClr val="80308C">
                  <a:alpha val="2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/>
                  <a:t>车辆装载能力约束</a:t>
                </a:r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770" y="6286"/>
                <a:ext cx="2476" cy="504"/>
              </a:xfrm>
              <a:prstGeom prst="rect">
                <a:avLst/>
              </a:prstGeom>
              <a:solidFill>
                <a:srgbClr val="80308C">
                  <a:alpha val="2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algn="l"/>
                <a:r>
                  <a:rPr lang="zh-CN" altLang="en-US"/>
                  <a:t>司机排班约束</a:t>
                </a:r>
                <a:endParaRPr lang="zh-CN" alt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22" y="7271"/>
                <a:ext cx="4771" cy="580"/>
              </a:xfrm>
              <a:prstGeom prst="rect">
                <a:avLst/>
              </a:prstGeom>
              <a:solidFill>
                <a:srgbClr val="80308C">
                  <a:alpha val="2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/>
                  <a:t>后进先出（</a:t>
                </a:r>
                <a:r>
                  <a:rPr lang="en-US" altLang="zh-CN"/>
                  <a:t>LIFO</a:t>
                </a:r>
                <a:r>
                  <a:rPr lang="zh-CN" altLang="en-US"/>
                  <a:t>）装载约束</a:t>
                </a:r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471" y="8278"/>
                <a:ext cx="5073" cy="504"/>
              </a:xfrm>
              <a:prstGeom prst="rect">
                <a:avLst/>
              </a:prstGeom>
              <a:solidFill>
                <a:srgbClr val="FF7979">
                  <a:alpha val="20000"/>
                </a:srgbClr>
              </a:solidFill>
              <a:ln>
                <a:solidFill>
                  <a:srgbClr val="FF7979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l"/>
                <a:r>
                  <a:rPr lang="zh-CN" altLang="en-US"/>
                  <a:t>每个节点的货物码头数量有限</a:t>
                </a:r>
                <a:endParaRPr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04" y="9061"/>
                <a:ext cx="4551" cy="580"/>
              </a:xfrm>
              <a:prstGeom prst="rect">
                <a:avLst/>
              </a:prstGeom>
              <a:solidFill>
                <a:srgbClr val="FF7979">
                  <a:alpha val="20000"/>
                </a:srgbClr>
              </a:solidFill>
              <a:ln>
                <a:solidFill>
                  <a:srgbClr val="FF797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/>
                  <a:t>装卸遵循先到先服务规则</a:t>
                </a:r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23" y="3306"/>
                <a:ext cx="3194" cy="495"/>
              </a:xfrm>
              <a:prstGeom prst="rect">
                <a:avLst/>
              </a:prstGeom>
              <a:solidFill>
                <a:srgbClr val="660874">
                  <a:alpha val="2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algn="l"/>
                <a:r>
                  <a:rPr lang="zh-CN" altLang="en-US"/>
                  <a:t>承诺完成时间约束</a:t>
                </a:r>
                <a:endParaRPr lang="zh-CN" altLang="en-US"/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>
              <a:off x="656" y="5521"/>
              <a:ext cx="17931" cy="0"/>
            </a:xfrm>
            <a:prstGeom prst="line">
              <a:avLst/>
            </a:prstGeom>
            <a:ln>
              <a:solidFill>
                <a:srgbClr val="8E4BA7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12470" y="2753"/>
              <a:ext cx="0" cy="4399"/>
            </a:xfrm>
            <a:prstGeom prst="line">
              <a:avLst/>
            </a:prstGeom>
            <a:ln>
              <a:solidFill>
                <a:srgbClr val="8E4BA7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44" y="6524"/>
              <a:ext cx="17931" cy="0"/>
            </a:xfrm>
            <a:prstGeom prst="line">
              <a:avLst/>
            </a:prstGeom>
            <a:ln>
              <a:solidFill>
                <a:srgbClr val="8E4BA7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644" y="7146"/>
              <a:ext cx="17931" cy="0"/>
            </a:xfrm>
            <a:prstGeom prst="line">
              <a:avLst/>
            </a:prstGeom>
            <a:ln>
              <a:solidFill>
                <a:srgbClr val="8E4BA7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644" y="8482"/>
              <a:ext cx="17931" cy="0"/>
            </a:xfrm>
            <a:prstGeom prst="line">
              <a:avLst/>
            </a:prstGeom>
            <a:ln>
              <a:solidFill>
                <a:srgbClr val="8E4BA7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644" y="9131"/>
              <a:ext cx="17931" cy="0"/>
            </a:xfrm>
            <a:prstGeom prst="line">
              <a:avLst/>
            </a:prstGeom>
            <a:ln>
              <a:solidFill>
                <a:srgbClr val="8E4BA7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644" y="10108"/>
              <a:ext cx="17931" cy="0"/>
            </a:xfrm>
            <a:prstGeom prst="line">
              <a:avLst/>
            </a:prstGeom>
            <a:ln w="12700" cmpd="sng">
              <a:solidFill>
                <a:srgbClr val="8E4BA7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644" y="4189"/>
              <a:ext cx="17931" cy="0"/>
            </a:xfrm>
            <a:prstGeom prst="line">
              <a:avLst/>
            </a:prstGeom>
            <a:ln>
              <a:solidFill>
                <a:srgbClr val="8E4BA7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644" y="3462"/>
              <a:ext cx="17931" cy="0"/>
            </a:xfrm>
            <a:prstGeom prst="line">
              <a:avLst/>
            </a:prstGeom>
            <a:ln>
              <a:solidFill>
                <a:srgbClr val="8E4BA7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644" y="2771"/>
              <a:ext cx="17931" cy="0"/>
            </a:xfrm>
            <a:prstGeom prst="line">
              <a:avLst/>
            </a:prstGeom>
            <a:ln w="12700" cmpd="sng">
              <a:solidFill>
                <a:srgbClr val="8E4BA7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644" y="2771"/>
              <a:ext cx="0" cy="7372"/>
            </a:xfrm>
            <a:prstGeom prst="line">
              <a:avLst/>
            </a:prstGeom>
            <a:ln>
              <a:solidFill>
                <a:srgbClr val="8E4BA7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8575" y="2771"/>
              <a:ext cx="0" cy="7372"/>
            </a:xfrm>
            <a:prstGeom prst="line">
              <a:avLst/>
            </a:prstGeom>
            <a:ln>
              <a:solidFill>
                <a:srgbClr val="8E4BA7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60933" y="335915"/>
            <a:ext cx="3007360" cy="543560"/>
            <a:chOff x="1321" y="530"/>
            <a:chExt cx="4736" cy="856"/>
          </a:xfrm>
        </p:grpSpPr>
        <p:sp>
          <p:nvSpPr>
            <p:cNvPr id="7" name="文本框 6"/>
            <p:cNvSpPr txBox="1"/>
            <p:nvPr/>
          </p:nvSpPr>
          <p:spPr>
            <a:xfrm>
              <a:off x="1321" y="530"/>
              <a:ext cx="4736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1.</a:t>
              </a: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研究背景及问题介绍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Research Background and Problem Introduction</a:t>
              </a:r>
              <a:endPara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  <a:sym typeface="+mn-ea"/>
              </a:endParaRPr>
            </a:p>
          </p:txBody>
        </p:sp>
      </p:grpSp>
      <p:sp>
        <p:nvSpPr>
          <p:cNvPr id="93" name="矩形 92"/>
          <p:cNvSpPr/>
          <p:nvPr>
            <p:custDataLst>
              <p:tags r:id="rId7"/>
            </p:custDataLst>
          </p:nvPr>
        </p:nvSpPr>
        <p:spPr>
          <a:xfrm>
            <a:off x="191135" y="4355465"/>
            <a:ext cx="3498850" cy="21253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只有当订单超过车辆的装载能力时，才允许拆分。订单的最小单位不允许拆分。例如，如果一个订单包含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13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个标准货盘、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7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个小货盘和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1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个箱子，那么最小的单位是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1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个标准货盘、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1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个小货盘或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1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个箱子。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5" name="矩形 94"/>
          <p:cNvSpPr/>
          <p:nvPr>
            <p:custDataLst>
              <p:tags r:id="rId8"/>
            </p:custDataLst>
          </p:nvPr>
        </p:nvSpPr>
        <p:spPr>
          <a:xfrm>
            <a:off x="3787140" y="4457065"/>
            <a:ext cx="3755390" cy="18986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例如，如果订单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o1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和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o2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被分配给同一辆车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vk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，其中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o1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的提货和交货节点分别为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F1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和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F2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，而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o2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的提货和交货节点分别为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F3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和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F4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，那么路线计划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{F1, F3, F2, F4}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违反了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LIFO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约束，而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{F1, F3, F4, F2}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不违反。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>
                  <a:lumMod val="85000"/>
                  <a:lumOff val="15000"/>
                </a:srgbClr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7" name="矩形 96"/>
          <p:cNvSpPr/>
          <p:nvPr>
            <p:custDataLst>
              <p:tags r:id="rId9"/>
            </p:custDataLst>
          </p:nvPr>
        </p:nvSpPr>
        <p:spPr>
          <a:xfrm>
            <a:off x="7709535" y="4869180"/>
            <a:ext cx="3676015" cy="1486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例如，如果节点有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3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个货物码头，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4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辆车到达，则最后一辆车必须等待直到有一个码头空闲。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>
                  <a:lumMod val="85000"/>
                  <a:lumOff val="15000"/>
                </a:srgbClr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0" name="组合 99"/>
          <p:cNvGrpSpPr/>
          <p:nvPr>
            <p:custDataLst>
              <p:tags r:id="rId10"/>
            </p:custDataLst>
          </p:nvPr>
        </p:nvGrpSpPr>
        <p:grpSpPr>
          <a:xfrm>
            <a:off x="306070" y="1270000"/>
            <a:ext cx="11439525" cy="521970"/>
            <a:chOff x="215" y="1900"/>
            <a:chExt cx="18015" cy="822"/>
          </a:xfrm>
        </p:grpSpPr>
        <p:sp>
          <p:nvSpPr>
            <p:cNvPr id="91" name="Rectangle 41747_#color-790&amp;1492"/>
            <p:cNvSpPr/>
            <p:nvPr>
              <p:custDataLst>
                <p:tags r:id="rId11"/>
              </p:custDataLst>
            </p:nvPr>
          </p:nvSpPr>
          <p:spPr>
            <a:xfrm>
              <a:off x="215" y="1900"/>
              <a:ext cx="5329" cy="822"/>
            </a:xfrm>
            <a:custGeom>
              <a:avLst/>
              <a:gdLst/>
              <a:ahLst/>
              <a:cxnLst/>
              <a:rect l="l" t="t" r="r" b="b"/>
              <a:pathLst>
                <a:path w="2542032" h="521208">
                  <a:moveTo>
                    <a:pt x="0" y="128016"/>
                  </a:moveTo>
                  <a:cubicBezTo>
                    <a:pt x="0" y="54864"/>
                    <a:pt x="54864" y="0"/>
                    <a:pt x="128016" y="0"/>
                  </a:cubicBezTo>
                  <a:lnTo>
                    <a:pt x="2542032" y="0"/>
                  </a:lnTo>
                  <a:lnTo>
                    <a:pt x="2542032" y="521208"/>
                  </a:lnTo>
                  <a:lnTo>
                    <a:pt x="128016" y="521208"/>
                  </a:lnTo>
                  <a:cubicBezTo>
                    <a:pt x="54864" y="521208"/>
                    <a:pt x="0" y="466344"/>
                    <a:pt x="0" y="393192"/>
                  </a:cubicBezTo>
                  <a:lnTo>
                    <a:pt x="0" y="128016"/>
                  </a:lnTo>
                </a:path>
              </a:pathLst>
            </a:custGeom>
            <a:solidFill>
              <a:srgbClr val="660874"/>
            </a:solidFill>
          </p:spPr>
          <p:txBody>
            <a:bodyPr wrap="none" lIns="0" tIns="0" rIns="0" bIns="0" anchor="ctr" anchorCtr="0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订单拆分约束</a:t>
              </a:r>
              <a:endPara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2" name="Rectangle 41747_#color-788&amp;11190"/>
            <p:cNvSpPr/>
            <p:nvPr>
              <p:custDataLst>
                <p:tags r:id="rId12"/>
              </p:custDataLst>
            </p:nvPr>
          </p:nvSpPr>
          <p:spPr>
            <a:xfrm>
              <a:off x="5544" y="1901"/>
              <a:ext cx="6194" cy="821"/>
            </a:xfrm>
            <a:prstGeom prst="rect">
              <a:avLst/>
            </a:prstGeom>
            <a:solidFill>
              <a:srgbClr val="80308C"/>
            </a:solidFill>
          </p:spPr>
          <p:txBody>
            <a:bodyPr wrap="none" lIns="0" tIns="0" rIns="0" bIns="0" anchor="ctr" anchorCtr="0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后进先出（LIFO）装载约束</a:t>
              </a:r>
              <a:endPara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9" name="Rectangle 41747_#color-790&amp;1492"/>
            <p:cNvSpPr/>
            <p:nvPr>
              <p:custDataLst>
                <p:tags r:id="rId13"/>
              </p:custDataLst>
            </p:nvPr>
          </p:nvSpPr>
          <p:spPr>
            <a:xfrm flipH="1">
              <a:off x="11738" y="1900"/>
              <a:ext cx="6493" cy="822"/>
            </a:xfrm>
            <a:custGeom>
              <a:avLst/>
              <a:gdLst/>
              <a:ahLst/>
              <a:cxnLst/>
              <a:rect l="l" t="t" r="r" b="b"/>
              <a:pathLst>
                <a:path w="2542032" h="521208">
                  <a:moveTo>
                    <a:pt x="0" y="128016"/>
                  </a:moveTo>
                  <a:cubicBezTo>
                    <a:pt x="0" y="54864"/>
                    <a:pt x="54864" y="0"/>
                    <a:pt x="128016" y="0"/>
                  </a:cubicBezTo>
                  <a:lnTo>
                    <a:pt x="2542032" y="0"/>
                  </a:lnTo>
                  <a:lnTo>
                    <a:pt x="2542032" y="521208"/>
                  </a:lnTo>
                  <a:lnTo>
                    <a:pt x="128016" y="521208"/>
                  </a:lnTo>
                  <a:cubicBezTo>
                    <a:pt x="54864" y="521208"/>
                    <a:pt x="0" y="466344"/>
                    <a:pt x="0" y="393192"/>
                  </a:cubicBezTo>
                  <a:lnTo>
                    <a:pt x="0" y="128016"/>
                  </a:lnTo>
                </a:path>
              </a:pathLst>
            </a:custGeom>
            <a:solidFill>
              <a:srgbClr val="B33F94"/>
            </a:solidFill>
          </p:spPr>
          <p:txBody>
            <a:bodyPr wrap="none" lIns="0" tIns="0" rIns="0" bIns="0" anchor="ctr" anchorCtr="0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每个节点的货物码头数量有限</a:t>
              </a:r>
              <a:endPara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860938" y="1978660"/>
            <a:ext cx="2298822" cy="2335975"/>
            <a:chOff x="1278" y="6200"/>
            <a:chExt cx="4266" cy="4335"/>
          </a:xfrm>
        </p:grpSpPr>
        <p:pic>
          <p:nvPicPr>
            <p:cNvPr id="102" name="图片 101" descr="卡车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04" y="6200"/>
              <a:ext cx="1440" cy="1440"/>
            </a:xfrm>
            <a:prstGeom prst="rect">
              <a:avLst/>
            </a:prstGeom>
          </p:spPr>
        </p:pic>
        <p:pic>
          <p:nvPicPr>
            <p:cNvPr id="104" name="图片 103" descr="包裹箱子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78" y="6363"/>
              <a:ext cx="1115" cy="1115"/>
            </a:xfrm>
            <a:prstGeom prst="rect">
              <a:avLst/>
            </a:prstGeom>
          </p:spPr>
        </p:pic>
        <p:cxnSp>
          <p:nvCxnSpPr>
            <p:cNvPr id="105" name="直接箭头连接符 104"/>
            <p:cNvCxnSpPr>
              <a:stCxn id="104" idx="3"/>
              <a:endCxn id="102" idx="1"/>
            </p:cNvCxnSpPr>
            <p:nvPr/>
          </p:nvCxnSpPr>
          <p:spPr>
            <a:xfrm>
              <a:off x="2393" y="6920"/>
              <a:ext cx="1711" cy="0"/>
            </a:xfrm>
            <a:prstGeom prst="straightConnector1">
              <a:avLst/>
            </a:prstGeom>
            <a:ln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</a:gra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06" name="图片 105" descr="叉错误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14" y="6741"/>
              <a:ext cx="334" cy="334"/>
            </a:xfrm>
            <a:prstGeom prst="rect">
              <a:avLst/>
            </a:prstGeom>
          </p:spPr>
        </p:pic>
        <p:pic>
          <p:nvPicPr>
            <p:cNvPr id="107" name="图片 106" descr="包裹箱子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454" y="8641"/>
              <a:ext cx="784" cy="784"/>
            </a:xfrm>
            <a:prstGeom prst="rect">
              <a:avLst/>
            </a:prstGeom>
          </p:spPr>
        </p:pic>
        <p:cxnSp>
          <p:nvCxnSpPr>
            <p:cNvPr id="109" name="直接箭头连接符 108"/>
            <p:cNvCxnSpPr/>
            <p:nvPr/>
          </p:nvCxnSpPr>
          <p:spPr>
            <a:xfrm flipH="1">
              <a:off x="1834" y="7610"/>
              <a:ext cx="2" cy="788"/>
            </a:xfrm>
            <a:prstGeom prst="straightConnector1">
              <a:avLst/>
            </a:prstGeom>
            <a:ln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</a:gra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10" name="图片 109" descr="卡车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104" y="7655"/>
              <a:ext cx="1440" cy="1440"/>
            </a:xfrm>
            <a:prstGeom prst="rect">
              <a:avLst/>
            </a:prstGeom>
          </p:spPr>
        </p:pic>
        <p:pic>
          <p:nvPicPr>
            <p:cNvPr id="111" name="图片 110" descr="卡车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86" y="9095"/>
              <a:ext cx="1440" cy="1440"/>
            </a:xfrm>
            <a:prstGeom prst="rect">
              <a:avLst/>
            </a:prstGeom>
          </p:spPr>
        </p:pic>
        <p:cxnSp>
          <p:nvCxnSpPr>
            <p:cNvPr id="112" name="直接箭头连接符 111"/>
            <p:cNvCxnSpPr>
              <a:stCxn id="107" idx="3"/>
              <a:endCxn id="110" idx="1"/>
            </p:cNvCxnSpPr>
            <p:nvPr/>
          </p:nvCxnSpPr>
          <p:spPr>
            <a:xfrm flipV="1">
              <a:off x="2237" y="8375"/>
              <a:ext cx="1867" cy="658"/>
            </a:xfrm>
            <a:prstGeom prst="straightConnector1">
              <a:avLst/>
            </a:prstGeom>
            <a:ln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</a:gra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stCxn id="108" idx="3"/>
              <a:endCxn id="111" idx="1"/>
            </p:cNvCxnSpPr>
            <p:nvPr/>
          </p:nvCxnSpPr>
          <p:spPr>
            <a:xfrm>
              <a:off x="2258" y="9815"/>
              <a:ext cx="1828" cy="0"/>
            </a:xfrm>
            <a:prstGeom prst="straightConnector1">
              <a:avLst/>
            </a:prstGeom>
            <a:ln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</a:gra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18" name="图片 117" descr="包裹箱子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452" y="9524"/>
              <a:ext cx="784" cy="784"/>
            </a:xfrm>
            <a:prstGeom prst="rect">
              <a:avLst/>
            </a:prstGeom>
          </p:spPr>
        </p:pic>
      </p:grpSp>
      <p:grpSp>
        <p:nvGrpSpPr>
          <p:cNvPr id="139" name="组合 138"/>
          <p:cNvGrpSpPr/>
          <p:nvPr/>
        </p:nvGrpSpPr>
        <p:grpSpPr>
          <a:xfrm>
            <a:off x="4138930" y="2270125"/>
            <a:ext cx="3166110" cy="1785620"/>
            <a:chOff x="6985" y="6920"/>
            <a:chExt cx="4986" cy="2812"/>
          </a:xfrm>
        </p:grpSpPr>
        <p:grpSp>
          <p:nvGrpSpPr>
            <p:cNvPr id="140" name="组合 139"/>
            <p:cNvGrpSpPr/>
            <p:nvPr/>
          </p:nvGrpSpPr>
          <p:grpSpPr>
            <a:xfrm>
              <a:off x="6985" y="6920"/>
              <a:ext cx="2113" cy="1170"/>
              <a:chOff x="7064" y="6920"/>
              <a:chExt cx="2113" cy="1170"/>
            </a:xfrm>
          </p:grpSpPr>
          <p:pic>
            <p:nvPicPr>
              <p:cNvPr id="141" name="图片 140" descr="卡车"/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8007" y="6920"/>
                <a:ext cx="1171" cy="1171"/>
              </a:xfrm>
              <a:prstGeom prst="rect">
                <a:avLst/>
              </a:prstGeom>
            </p:spPr>
          </p:pic>
          <p:pic>
            <p:nvPicPr>
              <p:cNvPr id="142" name="图片 141" descr="包裹箱子"/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7143" y="7131"/>
                <a:ext cx="785" cy="785"/>
              </a:xfrm>
              <a:prstGeom prst="rect">
                <a:avLst/>
              </a:prstGeom>
            </p:spPr>
          </p:pic>
          <p:cxnSp>
            <p:nvCxnSpPr>
              <p:cNvPr id="143" name="直接箭头连接符 142"/>
              <p:cNvCxnSpPr/>
              <p:nvPr/>
            </p:nvCxnSpPr>
            <p:spPr>
              <a:xfrm flipV="1">
                <a:off x="7064" y="7215"/>
                <a:ext cx="0" cy="5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组合 143"/>
            <p:cNvGrpSpPr/>
            <p:nvPr/>
          </p:nvGrpSpPr>
          <p:grpSpPr>
            <a:xfrm>
              <a:off x="9856" y="6920"/>
              <a:ext cx="2113" cy="1170"/>
              <a:chOff x="7064" y="6920"/>
              <a:chExt cx="2113" cy="1170"/>
            </a:xfrm>
          </p:grpSpPr>
          <p:pic>
            <p:nvPicPr>
              <p:cNvPr id="145" name="图片 144" descr="卡车"/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8007" y="6920"/>
                <a:ext cx="1171" cy="1171"/>
              </a:xfrm>
              <a:prstGeom prst="rect">
                <a:avLst/>
              </a:prstGeom>
            </p:spPr>
          </p:pic>
          <p:pic>
            <p:nvPicPr>
              <p:cNvPr id="146" name="图片 145" descr="包裹箱子"/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143" y="7131"/>
                <a:ext cx="785" cy="785"/>
              </a:xfrm>
              <a:prstGeom prst="rect">
                <a:avLst/>
              </a:prstGeom>
            </p:spPr>
          </p:pic>
          <p:cxnSp>
            <p:nvCxnSpPr>
              <p:cNvPr id="147" name="直接箭头连接符 146"/>
              <p:cNvCxnSpPr/>
              <p:nvPr/>
            </p:nvCxnSpPr>
            <p:spPr>
              <a:xfrm flipV="1">
                <a:off x="7064" y="7215"/>
                <a:ext cx="0" cy="591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148" name="直接箭头连接符 147"/>
            <p:cNvCxnSpPr/>
            <p:nvPr/>
          </p:nvCxnSpPr>
          <p:spPr>
            <a:xfrm>
              <a:off x="9223" y="7537"/>
              <a:ext cx="506" cy="0"/>
            </a:xfrm>
            <a:prstGeom prst="straightConnector1">
              <a:avLst/>
            </a:prstGeom>
            <a:ln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</a:gra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49" name="组合 148"/>
            <p:cNvGrpSpPr/>
            <p:nvPr/>
          </p:nvGrpSpPr>
          <p:grpSpPr>
            <a:xfrm>
              <a:off x="6985" y="8561"/>
              <a:ext cx="2114" cy="1171"/>
              <a:chOff x="7064" y="6920"/>
              <a:chExt cx="2114" cy="1171"/>
            </a:xfrm>
          </p:grpSpPr>
          <p:pic>
            <p:nvPicPr>
              <p:cNvPr id="150" name="图片 149" descr="卡车"/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8007" y="6920"/>
                <a:ext cx="1171" cy="1171"/>
              </a:xfrm>
              <a:prstGeom prst="rect">
                <a:avLst/>
              </a:prstGeom>
            </p:spPr>
          </p:pic>
          <p:pic>
            <p:nvPicPr>
              <p:cNvPr id="151" name="图片 150" descr="包裹箱子"/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7143" y="7131"/>
                <a:ext cx="785" cy="785"/>
              </a:xfrm>
              <a:prstGeom prst="rect">
                <a:avLst/>
              </a:prstGeom>
            </p:spPr>
          </p:pic>
          <p:cxnSp>
            <p:nvCxnSpPr>
              <p:cNvPr id="152" name="直接箭头连接符 151"/>
              <p:cNvCxnSpPr/>
              <p:nvPr/>
            </p:nvCxnSpPr>
            <p:spPr>
              <a:xfrm>
                <a:off x="7064" y="7168"/>
                <a:ext cx="0" cy="59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>
              <a:off x="9857" y="8562"/>
              <a:ext cx="2114" cy="1171"/>
              <a:chOff x="7064" y="6920"/>
              <a:chExt cx="2114" cy="1171"/>
            </a:xfrm>
          </p:grpSpPr>
          <p:pic>
            <p:nvPicPr>
              <p:cNvPr id="154" name="图片 153" descr="卡车"/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8007" y="6920"/>
                <a:ext cx="1171" cy="1171"/>
              </a:xfrm>
              <a:prstGeom prst="rect">
                <a:avLst/>
              </a:prstGeom>
            </p:spPr>
          </p:pic>
          <p:pic>
            <p:nvPicPr>
              <p:cNvPr id="155" name="图片 154" descr="包裹箱子"/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143" y="7131"/>
                <a:ext cx="785" cy="785"/>
              </a:xfrm>
              <a:prstGeom prst="rect">
                <a:avLst/>
              </a:prstGeom>
            </p:spPr>
          </p:pic>
          <p:cxnSp>
            <p:nvCxnSpPr>
              <p:cNvPr id="156" name="直接箭头连接符 155"/>
              <p:cNvCxnSpPr/>
              <p:nvPr/>
            </p:nvCxnSpPr>
            <p:spPr>
              <a:xfrm>
                <a:off x="7064" y="7196"/>
                <a:ext cx="0" cy="616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</a:gra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157" name="直接箭头连接符 156"/>
            <p:cNvCxnSpPr/>
            <p:nvPr/>
          </p:nvCxnSpPr>
          <p:spPr>
            <a:xfrm>
              <a:off x="10740" y="8002"/>
              <a:ext cx="0" cy="688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8" name="直接箭头连接符 157"/>
            <p:cNvCxnSpPr/>
            <p:nvPr/>
          </p:nvCxnSpPr>
          <p:spPr>
            <a:xfrm flipH="1">
              <a:off x="9223" y="9134"/>
              <a:ext cx="50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59" name="组合 158"/>
          <p:cNvGrpSpPr/>
          <p:nvPr/>
        </p:nvGrpSpPr>
        <p:grpSpPr>
          <a:xfrm>
            <a:off x="8188325" y="1812290"/>
            <a:ext cx="2973070" cy="2665095"/>
            <a:chOff x="13234" y="5099"/>
            <a:chExt cx="4682" cy="4197"/>
          </a:xfrm>
        </p:grpSpPr>
        <p:pic>
          <p:nvPicPr>
            <p:cNvPr id="160" name="图片 159" descr="工厂"/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931" y="5099"/>
              <a:ext cx="985" cy="986"/>
            </a:xfrm>
            <a:prstGeom prst="rect">
              <a:avLst/>
            </a:prstGeom>
          </p:spPr>
        </p:pic>
        <p:pic>
          <p:nvPicPr>
            <p:cNvPr id="161" name="图片 160" descr="码头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7162" y="8313"/>
              <a:ext cx="627" cy="627"/>
            </a:xfrm>
            <a:prstGeom prst="rect">
              <a:avLst/>
            </a:prstGeom>
          </p:spPr>
        </p:pic>
        <p:pic>
          <p:nvPicPr>
            <p:cNvPr id="162" name="图片 161" descr="码头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7162" y="7289"/>
              <a:ext cx="627" cy="627"/>
            </a:xfrm>
            <a:prstGeom prst="rect">
              <a:avLst/>
            </a:prstGeom>
          </p:spPr>
        </p:pic>
        <p:pic>
          <p:nvPicPr>
            <p:cNvPr id="163" name="图片 162" descr="码头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7162" y="6387"/>
              <a:ext cx="627" cy="627"/>
            </a:xfrm>
            <a:prstGeom prst="rect">
              <a:avLst/>
            </a:prstGeom>
          </p:spPr>
        </p:pic>
        <p:pic>
          <p:nvPicPr>
            <p:cNvPr id="164" name="图片 163" descr="卡车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5208" y="6100"/>
              <a:ext cx="1171" cy="1171"/>
            </a:xfrm>
            <a:prstGeom prst="rect">
              <a:avLst/>
            </a:prstGeom>
          </p:spPr>
        </p:pic>
        <p:pic>
          <p:nvPicPr>
            <p:cNvPr id="165" name="图片 164" descr="卡车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5230" y="8125"/>
              <a:ext cx="1171" cy="1171"/>
            </a:xfrm>
            <a:prstGeom prst="rect">
              <a:avLst/>
            </a:prstGeom>
          </p:spPr>
        </p:pic>
        <p:pic>
          <p:nvPicPr>
            <p:cNvPr id="166" name="图片 165" descr="卡车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5230" y="7045"/>
              <a:ext cx="1171" cy="1171"/>
            </a:xfrm>
            <a:prstGeom prst="rect">
              <a:avLst/>
            </a:prstGeom>
          </p:spPr>
        </p:pic>
        <p:pic>
          <p:nvPicPr>
            <p:cNvPr id="167" name="图片 166" descr="卡车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3234" y="6200"/>
              <a:ext cx="1171" cy="1171"/>
            </a:xfrm>
            <a:prstGeom prst="rect">
              <a:avLst/>
            </a:prstGeom>
          </p:spPr>
        </p:pic>
        <p:pic>
          <p:nvPicPr>
            <p:cNvPr id="168" name="图片 167" descr="加载中"/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3480" y="7371"/>
              <a:ext cx="679" cy="679"/>
            </a:xfrm>
            <a:prstGeom prst="rect">
              <a:avLst/>
            </a:prstGeom>
          </p:spPr>
        </p:pic>
        <p:pic>
          <p:nvPicPr>
            <p:cNvPr id="169" name="图片 168" descr="交互"/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6505" y="6514"/>
              <a:ext cx="426" cy="426"/>
            </a:xfrm>
            <a:prstGeom prst="rect">
              <a:avLst/>
            </a:prstGeom>
          </p:spPr>
        </p:pic>
        <p:pic>
          <p:nvPicPr>
            <p:cNvPr id="170" name="图片 169" descr="交互"/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6569" y="7476"/>
              <a:ext cx="426" cy="426"/>
            </a:xfrm>
            <a:prstGeom prst="rect">
              <a:avLst/>
            </a:prstGeom>
          </p:spPr>
        </p:pic>
        <p:pic>
          <p:nvPicPr>
            <p:cNvPr id="171" name="图片 170" descr="交互"/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6568" y="8439"/>
              <a:ext cx="426" cy="426"/>
            </a:xfrm>
            <a:prstGeom prst="rect">
              <a:avLst/>
            </a:prstGeom>
          </p:spPr>
        </p:pic>
      </p:grpSp>
      <p:cxnSp>
        <p:nvCxnSpPr>
          <p:cNvPr id="172" name="直接连接符 171"/>
          <p:cNvCxnSpPr/>
          <p:nvPr/>
        </p:nvCxnSpPr>
        <p:spPr>
          <a:xfrm flipH="1">
            <a:off x="3689985" y="4427220"/>
            <a:ext cx="10795" cy="2053590"/>
          </a:xfrm>
          <a:prstGeom prst="line">
            <a:avLst/>
          </a:prstGeom>
          <a:ln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>
            <a:off x="7623810" y="4427220"/>
            <a:ext cx="10795" cy="2053590"/>
          </a:xfrm>
          <a:prstGeom prst="line">
            <a:avLst/>
          </a:prstGeom>
          <a:ln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44160" y="342265"/>
            <a:ext cx="140462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87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数据展示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66087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960" y="991553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ct val="60000"/>
              </a:spcAft>
            </a:pPr>
            <a:r>
              <a:rPr lang="en-US" altLang="zh-CN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Orders (</a:t>
            </a: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订单数据</a:t>
            </a:r>
            <a:r>
              <a:rPr lang="en-US" altLang="zh-CN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</a:t>
            </a: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7"/>
            </p:custDataLst>
          </p:nvPr>
        </p:nvGraphicFramePr>
        <p:xfrm>
          <a:off x="187960" y="1414780"/>
          <a:ext cx="11529695" cy="5093327"/>
        </p:xfrm>
        <a:graphic>
          <a:graphicData uri="http://schemas.openxmlformats.org/drawingml/2006/table">
            <a:tbl>
              <a:tblPr firstRow="1" bandRow="1">
                <a:tableStyleId>{D310C597-3008-4D2C-BDDF-B727DF0ED57D}</a:tableStyleId>
              </a:tblPr>
              <a:tblGrid>
                <a:gridCol w="2799715"/>
                <a:gridCol w="4846955"/>
                <a:gridCol w="3883025"/>
              </a:tblGrid>
              <a:tr h="335280"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Column</a:t>
                      </a:r>
                      <a:endParaRPr lang="en-US" altLang="zh-CN" sz="160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Description</a:t>
                      </a:r>
                      <a:endParaRPr lang="en-US" altLang="zh-CN" sz="160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Example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order_id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id of order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0003480001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q_standard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standard pallet amount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q_small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small pallet amount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q_box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box amount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62992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demand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total standard pallet amount demand=qstandard+0.5×qsmall+0.25×qbox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1.75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creation_time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creation time ('%H:%M:%S')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00:03:48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465455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committed_completion_time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committed completion time ('%H:%M:%S')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04:03:48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load_time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loading time (unit: second)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120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unload_time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unloading time (unit: second)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120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51816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pickup_id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id of pickup factory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2445d4bd004c457d95957d6ecf77f759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  <a:tr h="518160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delivery_id</a:t>
                      </a:r>
                      <a:endParaRPr lang="en-US" altLang="zh-CN" sz="1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id of delivery factory</a:t>
                      </a:r>
                      <a:endParaRPr lang="en-US" altLang="zh-C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b6dd694ae05541dba369a2a759d2c2b9</a:t>
                      </a:r>
                      <a:endParaRPr lang="en-US" altLang="zh-CN" sz="14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65417" marR="165417" marT="76517" marB="76517" anchor="ctr"/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860933" y="335915"/>
            <a:ext cx="3007360" cy="543560"/>
            <a:chOff x="1321" y="530"/>
            <a:chExt cx="4736" cy="856"/>
          </a:xfrm>
        </p:grpSpPr>
        <p:sp>
          <p:nvSpPr>
            <p:cNvPr id="5" name="文本框 4"/>
            <p:cNvSpPr txBox="1"/>
            <p:nvPr/>
          </p:nvSpPr>
          <p:spPr>
            <a:xfrm>
              <a:off x="1321" y="530"/>
              <a:ext cx="4736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1.</a:t>
              </a: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研究背景及问题介绍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Research Background and Problem Introduction</a:t>
              </a:r>
              <a:endPara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10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11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12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13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14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15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16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17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18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19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2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20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21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22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23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24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2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3_2*l_h_f*1_1_1"/>
  <p:tag name="KSO_WM_TEMPLATE_CATEGORY" val="diagram"/>
  <p:tag name="KSO_WM_TEMPLATE_INDEX" val="2023247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4.35,&quot;left&quot;:10.725039370078731,&quot;top&quot;:85.95,&quot;width&quot;:940.5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3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2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3_2*l_h_f*1_2_1"/>
  <p:tag name="KSO_WM_TEMPLATE_CATEGORY" val="diagram"/>
  <p:tag name="KSO_WM_TEMPLATE_INDEX" val="2023247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4.35,&quot;left&quot;:10.725039370078731,&quot;top&quot;:85.95,&quot;width&quot;:940.5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3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2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3_2*l_h_f*1_3_1"/>
  <p:tag name="KSO_WM_TEMPLATE_CATEGORY" val="diagram"/>
  <p:tag name="KSO_WM_TEMPLATE_INDEX" val="2023247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4.35,&quot;left&quot;:10.725039370078731,&quot;top&quot;:85.95,&quot;width&quot;:940.5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3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28.xml><?xml version="1.0" encoding="utf-8"?>
<p:tagLst xmlns:p="http://schemas.openxmlformats.org/presentationml/2006/main">
  <p:tag name="KSO_WM_DIAGRAM_VIRTUALLY_FRAME" val="{&quot;height&quot;:424.35,&quot;left&quot;:10.725039370078731,&quot;top&quot;:85.95,&quot;width&quot;:940.5249606299212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73_2*l_h_i*1_1_1"/>
  <p:tag name="KSO_WM_TEMPLATE_CATEGORY" val="diagram"/>
  <p:tag name="KSO_WM_TEMPLATE_INDEX" val="2023247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4.35,&quot;left&quot;:10.725039370078731,&quot;top&quot;:85.95,&quot;width&quot;:940.52496062992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3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73_2*l_h_i*1_2_1"/>
  <p:tag name="KSO_WM_TEMPLATE_CATEGORY" val="diagram"/>
  <p:tag name="KSO_WM_TEMPLATE_INDEX" val="2023247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4.35,&quot;left&quot;:10.725039370078731,&quot;top&quot;:85.95,&quot;width&quot;:940.5249606299212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-0.25"/>
  <p:tag name="KSO_WM_DIAGRAM_USE_COLOR_VALUE" val="{&quot;color_scheme&quot;:1,&quot;color_type&quot;:1,&quot;theme_color_indexes&quot;:[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2473_2*l_h_i*1_3_1"/>
  <p:tag name="KSO_WM_TEMPLATE_CATEGORY" val="diagram"/>
  <p:tag name="KSO_WM_TEMPLATE_INDEX" val="2023247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4.35,&quot;left&quot;:10.725039370078731,&quot;top&quot;:85.95,&quot;width&quot;:940.5249606299212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]}"/>
</p:tagLst>
</file>

<file path=ppt/tags/tag32.xml><?xml version="1.0" encoding="utf-8"?>
<p:tagLst xmlns:p="http://schemas.openxmlformats.org/presentationml/2006/main">
  <p:tag name="TABLE_ENDDRAG_ORIGIN_RECT" val="907*372"/>
  <p:tag name="TABLE_ENDDRAG_RECT" val="14*123*907*372"/>
</p:tagLst>
</file>

<file path=ppt/tags/tag33.xml><?xml version="1.0" encoding="utf-8"?>
<p:tagLst xmlns:p="http://schemas.openxmlformats.org/presentationml/2006/main">
  <p:tag name="TABLE_ENDDRAG_ORIGIN_RECT" val="423*173"/>
  <p:tag name="TABLE_ENDDRAG_RECT" val="517*318*423*173"/>
</p:tagLst>
</file>

<file path=ppt/tags/tag34.xml><?xml version="1.0" encoding="utf-8"?>
<p:tagLst xmlns:p="http://schemas.openxmlformats.org/presentationml/2006/main">
  <p:tag name="TABLE_ENDDRAG_ORIGIN_RECT" val="924*156"/>
  <p:tag name="TABLE_ENDDRAG_RECT" val="16*108*924*156"/>
</p:tagLst>
</file>

<file path=ppt/tags/tag35.xml><?xml version="1.0" encoding="utf-8"?>
<p:tagLst xmlns:p="http://schemas.openxmlformats.org/presentationml/2006/main">
  <p:tag name="TABLE_ENDDRAG_ORIGIN_RECT" val="483*172"/>
  <p:tag name="TABLE_ENDDRAG_RECT" val="16*322*483*172"/>
</p:tagLst>
</file>

<file path=ppt/tags/tag36.xml><?xml version="1.0" encoding="utf-8"?>
<p:tagLst xmlns:p="http://schemas.openxmlformats.org/presentationml/2006/main">
  <p:tag name="TABLE_ENDDRAG_ORIGIN_RECT" val="514*372"/>
  <p:tag name="TABLE_ENDDRAG_RECT" val="47*111*514*372"/>
</p:tagLst>
</file>

<file path=ppt/tags/tag37.xml><?xml version="1.0" encoding="utf-8"?>
<p:tagLst xmlns:p="http://schemas.openxmlformats.org/presentationml/2006/main">
  <p:tag name="TABLE_ENDDRAG_ORIGIN_RECT" val="514*372"/>
  <p:tag name="TABLE_ENDDRAG_RECT" val="47*111*514*372"/>
</p:tagLst>
</file>

<file path=ppt/tags/tag38.xml><?xml version="1.0" encoding="utf-8"?>
<p:tagLst xmlns:p="http://schemas.openxmlformats.org/presentationml/2006/main">
  <p:tag name="KSO_WM_DIAGRAM_VIRTUALLY_FRAME" val="{&quot;height&quot;:266.12173228346455,&quot;left&quot;:266.0464566929134,&quot;top&quot;:184.5487401574803,&quot;width&quot;:250.3667716535433}"/>
</p:tagLst>
</file>

<file path=ppt/tags/tag39.xml><?xml version="1.0" encoding="utf-8"?>
<p:tagLst xmlns:p="http://schemas.openxmlformats.org/presentationml/2006/main">
  <p:tag name="KSO_WM_DIAGRAM_VIRTUALLY_FRAME" val="{&quot;height&quot;:266.12173228346455,&quot;left&quot;:266.0464566929134,&quot;top&quot;:184.5487401574803,&quot;width&quot;:250.3667716535433}"/>
</p:tagLst>
</file>

<file path=ppt/tags/tag4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40.xml><?xml version="1.0" encoding="utf-8"?>
<p:tagLst xmlns:p="http://schemas.openxmlformats.org/presentationml/2006/main">
  <p:tag name="KSO_WM_DIAGRAM_VIRTUALLY_FRAME" val="{&quot;height&quot;:266.12173228346455,&quot;left&quot;:266.0464566929134,&quot;top&quot;:184.5487401574803,&quot;width&quot;:250.3667716535433}"/>
</p:tagLst>
</file>

<file path=ppt/tags/tag41.xml><?xml version="1.0" encoding="utf-8"?>
<p:tagLst xmlns:p="http://schemas.openxmlformats.org/presentationml/2006/main">
  <p:tag name="KSO_WM_DIAGRAM_VIRTUALLY_FRAME" val="{&quot;height&quot;:266.12173228346455,&quot;left&quot;:266.0464566929134,&quot;top&quot;:184.5487401574803,&quot;width&quot;:250.3667716535433}"/>
</p:tagLst>
</file>

<file path=ppt/tags/tag42.xml><?xml version="1.0" encoding="utf-8"?>
<p:tagLst xmlns:p="http://schemas.openxmlformats.org/presentationml/2006/main">
  <p:tag name="KSO_WM_DIAGRAM_VIRTUALLY_FRAME" val="{&quot;height&quot;:266.12173228346455,&quot;left&quot;:266.0464566929134,&quot;top&quot;:184.5487401574803,&quot;width&quot;:250.3667716535433}"/>
</p:tagLst>
</file>

<file path=ppt/tags/tag43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44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45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46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47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48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49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5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50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51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52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53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54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55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56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57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58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59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6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60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61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62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63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64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65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66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67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68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69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7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70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71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72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73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74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75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76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77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78.xml><?xml version="1.0" encoding="utf-8"?>
<p:tagLst xmlns:p="http://schemas.openxmlformats.org/presentationml/2006/main">
  <p:tag name="KSO_WM_DIAGRAM_VIRTUALLY_FRAME" val="{&quot;height&quot;:424.9,&quot;left&quot;:10.85,&quot;top&quot;:107.05,&quot;width&quot;:937.65}"/>
</p:tagLst>
</file>

<file path=ppt/tags/tag79.xml><?xml version="1.0" encoding="utf-8"?>
<p:tagLst xmlns:p="http://schemas.openxmlformats.org/presentationml/2006/main">
  <p:tag name="TABLE_ENDDRAG_ORIGIN_RECT" val="813*336"/>
  <p:tag name="TABLE_ENDDRAG_RECT" val="80*84*813*336"/>
</p:tagLst>
</file>

<file path=ppt/tags/tag8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80.xml><?xml version="1.0" encoding="utf-8"?>
<p:tagLst xmlns:p="http://schemas.openxmlformats.org/presentationml/2006/main">
  <p:tag name="TABLE_ENDDRAG_ORIGIN_RECT" val="652*306"/>
  <p:tag name="TABLE_ENDDRAG_RECT" val="31*147*652*306"/>
</p:tagLst>
</file>

<file path=ppt/tags/tag81.xml><?xml version="1.0" encoding="utf-8"?>
<p:tagLst xmlns:p="http://schemas.openxmlformats.org/presentationml/2006/main">
  <p:tag name="TABLE_ENDDRAG_ORIGIN_RECT" val="260*378"/>
  <p:tag name="TABLE_ENDDRAG_RECT" val="686*95*260*378"/>
</p:tagLst>
</file>

<file path=ppt/tags/tag82.xml><?xml version="1.0" encoding="utf-8"?>
<p:tagLst xmlns:p="http://schemas.openxmlformats.org/presentationml/2006/main">
  <p:tag name="TABLE_ENDDRAG_ORIGIN_RECT" val="285*417"/>
  <p:tag name="TABLE_ENDDRAG_RECT" val="15*107*285*417"/>
</p:tagLst>
</file>

<file path=ppt/tags/tag83.xml><?xml version="1.0" encoding="utf-8"?>
<p:tagLst xmlns:p="http://schemas.openxmlformats.org/presentationml/2006/main">
  <p:tag name="TABLE_ENDDRAG_ORIGIN_RECT" val="299*422"/>
  <p:tag name="TABLE_ENDDRAG_RECT" val="316*101*299*422"/>
</p:tagLst>
</file>

<file path=ppt/tags/tag84.xml><?xml version="1.0" encoding="utf-8"?>
<p:tagLst xmlns:p="http://schemas.openxmlformats.org/presentationml/2006/main">
  <p:tag name="TABLE_ENDDRAG_ORIGIN_RECT" val="299*422"/>
  <p:tag name="TABLE_ENDDRAG_RECT" val="316*101*299*422"/>
</p:tagLst>
</file>

<file path=ppt/tags/tag85.xml><?xml version="1.0" encoding="utf-8"?>
<p:tagLst xmlns:p="http://schemas.openxmlformats.org/presentationml/2006/main">
  <p:tag name="TABLE_ENDDRAG_ORIGIN_RECT" val="338*434"/>
  <p:tag name="TABLE_ENDDRAG_RECT" val="39*79*338*434"/>
</p:tagLst>
</file>

<file path=ppt/tags/tag86.xml><?xml version="1.0" encoding="utf-8"?>
<p:tagLst xmlns:p="http://schemas.openxmlformats.org/presentationml/2006/main">
  <p:tag name="KSO_WM_DIAGRAM_VIRTUALLY_FRAME" val="{&quot;height&quot;:286.75,&quot;left&quot;:40.2,&quot;top&quot;:176.45,&quot;width&quot;:882}"/>
</p:tagLst>
</file>

<file path=ppt/tags/tag87.xml><?xml version="1.0" encoding="utf-8"?>
<p:tagLst xmlns:p="http://schemas.openxmlformats.org/presentationml/2006/main">
  <p:tag name="KSO_WM_DIAGRAM_VIRTUALLY_FRAME" val="{&quot;height&quot;:286.75,&quot;left&quot;:40.2,&quot;top&quot;:176.45,&quot;width&quot;:882}"/>
</p:tagLst>
</file>

<file path=ppt/tags/tag88.xml><?xml version="1.0" encoding="utf-8"?>
<p:tagLst xmlns:p="http://schemas.openxmlformats.org/presentationml/2006/main">
  <p:tag name="KSO_WM_DIAGRAM_VIRTUALLY_FRAME" val="{&quot;height&quot;:286.75,&quot;left&quot;:40.2,&quot;top&quot;:176.45,&quot;width&quot;:882}"/>
</p:tagLst>
</file>

<file path=ppt/tags/tag89.xml><?xml version="1.0" encoding="utf-8"?>
<p:tagLst xmlns:p="http://schemas.openxmlformats.org/presentationml/2006/main">
  <p:tag name="KSO_WM_DIAGRAM_VIRTUALLY_FRAME" val="{&quot;height&quot;:286.75,&quot;left&quot;:40.2,&quot;top&quot;:176.45,&quot;width&quot;:882}"/>
</p:tagLst>
</file>

<file path=ppt/tags/tag9.xml><?xml version="1.0" encoding="utf-8"?>
<p:tagLst xmlns:p="http://schemas.openxmlformats.org/presentationml/2006/main">
  <p:tag name="KSO_WM_DIAGRAM_VIRTUALLY_FRAME" val="{&quot;height&quot;:269.11598425196854,&quot;left&quot;:69.61677165354331,&quot;top&quot;:161.91417322834644,&quot;width&quot;:994.1606299212599}"/>
</p:tagLst>
</file>

<file path=ppt/tags/tag90.xml><?xml version="1.0" encoding="utf-8"?>
<p:tagLst xmlns:p="http://schemas.openxmlformats.org/presentationml/2006/main">
  <p:tag name="KSO_WM_DIAGRAM_VIRTUALLY_FRAME" val="{&quot;height&quot;:286.75,&quot;left&quot;:40.2,&quot;top&quot;:176.45,&quot;width&quot;:882}"/>
</p:tagLst>
</file>

<file path=ppt/tags/tag91.xml><?xml version="1.0" encoding="utf-8"?>
<p:tagLst xmlns:p="http://schemas.openxmlformats.org/presentationml/2006/main">
  <p:tag name="KSO_WM_DIAGRAM_VIRTUALLY_FRAME" val="{&quot;height&quot;:286.75,&quot;left&quot;:40.2,&quot;top&quot;:176.45,&quot;width&quot;:882}"/>
</p:tagLst>
</file>

<file path=ppt/tags/tag92.xml><?xml version="1.0" encoding="utf-8"?>
<p:tagLst xmlns:p="http://schemas.openxmlformats.org/presentationml/2006/main">
  <p:tag name="KSO_WM_DIAGRAM_VIRTUALLY_FRAME" val="{&quot;height&quot;:286.75,&quot;left&quot;:40.2,&quot;top&quot;:176.45,&quot;width&quot;:882}"/>
</p:tagLst>
</file>

<file path=ppt/tags/tag93.xml><?xml version="1.0" encoding="utf-8"?>
<p:tagLst xmlns:p="http://schemas.openxmlformats.org/presentationml/2006/main">
  <p:tag name="KSO_WM_DIAGRAM_VIRTUALLY_FRAME" val="{&quot;height&quot;:286.75,&quot;left&quot;:40.2,&quot;top&quot;:176.45,&quot;width&quot;:882}"/>
</p:tagLst>
</file>

<file path=ppt/tags/tag94.xml><?xml version="1.0" encoding="utf-8"?>
<p:tagLst xmlns:p="http://schemas.openxmlformats.org/presentationml/2006/main">
  <p:tag name="RESOURCE_RECORD_KEY" val="{&quot;10&quot;:[21561767,4588859,50012668,20211662,21561488,4587623,17426129,17426130],&quot;29&quot;:[50049410,50052712,50052716],&quot;70&quot;:[3318593,3321866]}"/>
  <p:tag name="resource_record_key" val="{&quot;10&quot;:[21561767,4588859,50012668,20211662,21561488,4587623,17426129,17426130],&quot;29&quot;:[50049410,50052716,50052712],&quot;70&quot;:[3318593,3321866]}"/>
  <p:tag name="commondata" val="eyJoZGlkIjoiYTI5OTE4MzMzNDI2N2ZlNGQxNTU2OGE3Nzc4ZmMxZT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11120</Words>
  <Application>WPS 演示</Application>
  <PresentationFormat>宽屏</PresentationFormat>
  <Paragraphs>1866</Paragraphs>
  <Slides>34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64" baseType="lpstr">
      <vt:lpstr>Arial</vt:lpstr>
      <vt:lpstr>宋体</vt:lpstr>
      <vt:lpstr>Wingdings</vt:lpstr>
      <vt:lpstr>Arial</vt:lpstr>
      <vt:lpstr>微软雅黑 Light</vt:lpstr>
      <vt:lpstr>微软雅黑</vt:lpstr>
      <vt:lpstr>Calibri</vt:lpstr>
      <vt:lpstr>Times New Roman Regular</vt:lpstr>
      <vt:lpstr>Times New Roman</vt:lpstr>
      <vt:lpstr>思源宋体 CN</vt:lpstr>
      <vt:lpstr>思源宋体 CN Heavy</vt:lpstr>
      <vt:lpstr>启功字体简体</vt:lpstr>
      <vt:lpstr>思源宋体 CN</vt:lpstr>
      <vt:lpstr>Century Gothic</vt:lpstr>
      <vt:lpstr>Source Han Serif SC</vt:lpstr>
      <vt:lpstr>Wingdings</vt:lpstr>
      <vt:lpstr>等线</vt:lpstr>
      <vt:lpstr>Cambria Math</vt:lpstr>
      <vt:lpstr>DejaVu Math TeX Gyre</vt:lpstr>
      <vt:lpstr>Arial Unicode MS</vt:lpstr>
      <vt:lpstr>等线 Light</vt:lpstr>
      <vt:lpstr>OPPOSans M</vt:lpstr>
      <vt:lpstr>思源宋体 CN Medium</vt:lpstr>
      <vt:lpstr>思源黑体 CN Normal</vt:lpstr>
      <vt:lpstr>Times New Roman</vt:lpstr>
      <vt:lpstr>汉仪雅酷黑 75W</vt:lpstr>
      <vt:lpstr>思源黑体 CN Medium</vt:lpstr>
      <vt:lpstr>Segoe Print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谢奕飞</cp:lastModifiedBy>
  <cp:revision>37</cp:revision>
  <dcterms:created xsi:type="dcterms:W3CDTF">2024-12-21T16:18:00Z</dcterms:created>
  <dcterms:modified xsi:type="dcterms:W3CDTF">2024-12-25T02:20:34Z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1BB20985ABC44D4CB1A0A85EDE8693F6_13</vt:lpwstr>
  </property>
  <property fmtid="{D5CDD505-2E9C-101B-9397-08002B2CF9AE}" pid="3" name="KSOProductBuildVer">
    <vt:lpwstr>2052-12.1.0.18608</vt:lpwstr>
  </property>
</Properties>
</file>